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96" r:id="rId4"/>
    <p:sldId id="261" r:id="rId5"/>
    <p:sldId id="306" r:id="rId6"/>
    <p:sldId id="317" r:id="rId7"/>
    <p:sldId id="307" r:id="rId8"/>
    <p:sldId id="308" r:id="rId9"/>
    <p:sldId id="309" r:id="rId10"/>
    <p:sldId id="310" r:id="rId11"/>
    <p:sldId id="311" r:id="rId12"/>
    <p:sldId id="312" r:id="rId13"/>
    <p:sldId id="297" r:id="rId14"/>
    <p:sldId id="263" r:id="rId15"/>
    <p:sldId id="314" r:id="rId16"/>
    <p:sldId id="319" r:id="rId17"/>
    <p:sldId id="315" r:id="rId18"/>
    <p:sldId id="313" r:id="rId19"/>
    <p:sldId id="316" r:id="rId20"/>
    <p:sldId id="298" r:id="rId21"/>
    <p:sldId id="31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4B3CA4-E8C1-4C6A-B023-CA57B43A2FA5}" v="2" dt="2022-03-27T19:39:54.0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65" autoAdjust="0"/>
    <p:restoredTop sz="94719"/>
  </p:normalViewPr>
  <p:slideViewPr>
    <p:cSldViewPr snapToGrid="0">
      <p:cViewPr varScale="1">
        <p:scale>
          <a:sx n="111" d="100"/>
          <a:sy n="111" d="100"/>
        </p:scale>
        <p:origin x="24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EC959B-C45B-4918-85BE-2DDFD47BA8CB}" type="doc">
      <dgm:prSet loTypeId="urn:microsoft.com/office/officeart/2005/8/layout/process5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B43256C2-C3D5-4914-9FB6-A586633616F9}">
      <dgm:prSet phldrT="[Text]"/>
      <dgm:spPr/>
      <dgm:t>
        <a:bodyPr/>
        <a:lstStyle/>
        <a:p>
          <a:r>
            <a:rPr lang="en-US" dirty="0"/>
            <a:t>PICKUP DATA WAS AGGREGATED BASED ON THE CENSUS TRACT</a:t>
          </a:r>
        </a:p>
      </dgm:t>
    </dgm:pt>
    <dgm:pt modelId="{635C4074-1FB4-42BA-B5CE-6E2A323327CF}" type="parTrans" cxnId="{37C18EBA-A565-4415-8403-377EE43AD104}">
      <dgm:prSet/>
      <dgm:spPr/>
      <dgm:t>
        <a:bodyPr/>
        <a:lstStyle/>
        <a:p>
          <a:endParaRPr lang="en-US"/>
        </a:p>
      </dgm:t>
    </dgm:pt>
    <dgm:pt modelId="{D8D7895A-91CF-4972-8E43-5390221B1FC1}" type="sibTrans" cxnId="{37C18EBA-A565-4415-8403-377EE43AD104}">
      <dgm:prSet/>
      <dgm:spPr/>
      <dgm:t>
        <a:bodyPr/>
        <a:lstStyle/>
        <a:p>
          <a:endParaRPr lang="en-US"/>
        </a:p>
      </dgm:t>
    </dgm:pt>
    <dgm:pt modelId="{842B1974-0E4B-4083-BEF8-046DEB07A62D}">
      <dgm:prSet phldrT="[Text]"/>
      <dgm:spPr/>
      <dgm:t>
        <a:bodyPr/>
        <a:lstStyle/>
        <a:p>
          <a:r>
            <a:rPr lang="en-US" dirty="0"/>
            <a:t>SMART LOCATION DATABASE WAS FILTERED AGAINS PICKUP DATA</a:t>
          </a:r>
        </a:p>
      </dgm:t>
    </dgm:pt>
    <dgm:pt modelId="{9202C4F3-5381-4E0E-99F1-CE6AAD42260A}" type="parTrans" cxnId="{936D38E1-3213-437D-AFC2-5B74B857B742}">
      <dgm:prSet/>
      <dgm:spPr/>
      <dgm:t>
        <a:bodyPr/>
        <a:lstStyle/>
        <a:p>
          <a:endParaRPr lang="en-US"/>
        </a:p>
      </dgm:t>
    </dgm:pt>
    <dgm:pt modelId="{4C8B7D2B-DD2D-4A88-86FF-79A7D16BB469}" type="sibTrans" cxnId="{936D38E1-3213-437D-AFC2-5B74B857B742}">
      <dgm:prSet/>
      <dgm:spPr/>
      <dgm:t>
        <a:bodyPr/>
        <a:lstStyle/>
        <a:p>
          <a:endParaRPr lang="en-US"/>
        </a:p>
      </dgm:t>
    </dgm:pt>
    <dgm:pt modelId="{AAF2AB8E-57BD-41A8-805D-BFF7468FB506}">
      <dgm:prSet phldrT="[Text]"/>
      <dgm:spPr/>
      <dgm:t>
        <a:bodyPr/>
        <a:lstStyle/>
        <a:p>
          <a:r>
            <a:rPr lang="en-US" dirty="0"/>
            <a:t>DUPLICATES WERE MERGED, NAN AND ZERO WAS THROWN OUT, PICKUP AND SMART LOCATION DATABASE WAS MERGED</a:t>
          </a:r>
        </a:p>
      </dgm:t>
    </dgm:pt>
    <dgm:pt modelId="{1FA96BE8-0855-40F5-8932-1ABECA450C53}" type="parTrans" cxnId="{0ABE34FD-39C3-4833-B08A-20F89F23B366}">
      <dgm:prSet/>
      <dgm:spPr/>
      <dgm:t>
        <a:bodyPr/>
        <a:lstStyle/>
        <a:p>
          <a:endParaRPr lang="en-US"/>
        </a:p>
      </dgm:t>
    </dgm:pt>
    <dgm:pt modelId="{31E870A1-24EE-4DB5-9D32-6950CC6A07ED}" type="sibTrans" cxnId="{0ABE34FD-39C3-4833-B08A-20F89F23B366}">
      <dgm:prSet/>
      <dgm:spPr/>
      <dgm:t>
        <a:bodyPr/>
        <a:lstStyle/>
        <a:p>
          <a:endParaRPr lang="en-US"/>
        </a:p>
      </dgm:t>
    </dgm:pt>
    <dgm:pt modelId="{B2A665B9-2248-432A-A94D-429B3C359A94}">
      <dgm:prSet phldrT="[Text]"/>
      <dgm:spPr/>
      <dgm:t>
        <a:bodyPr/>
        <a:lstStyle/>
        <a:p>
          <a:r>
            <a:rPr lang="en-US" dirty="0"/>
            <a:t>PAIRPLOT AND DESCRIBE() WERE USED FOR EDA</a:t>
          </a:r>
        </a:p>
      </dgm:t>
    </dgm:pt>
    <dgm:pt modelId="{C758121B-30FC-48B1-A8DF-C8A6EE79C491}" type="parTrans" cxnId="{BA86E506-E347-470C-808B-54F156103628}">
      <dgm:prSet/>
      <dgm:spPr/>
      <dgm:t>
        <a:bodyPr/>
        <a:lstStyle/>
        <a:p>
          <a:endParaRPr lang="en-US"/>
        </a:p>
      </dgm:t>
    </dgm:pt>
    <dgm:pt modelId="{FF0D8204-327C-42CD-B62A-D70DEF9D8352}" type="sibTrans" cxnId="{BA86E506-E347-470C-808B-54F156103628}">
      <dgm:prSet/>
      <dgm:spPr/>
      <dgm:t>
        <a:bodyPr/>
        <a:lstStyle/>
        <a:p>
          <a:endParaRPr lang="en-US"/>
        </a:p>
      </dgm:t>
    </dgm:pt>
    <dgm:pt modelId="{CBB81C33-D469-4ADB-8E1E-4B4B2D165DF7}">
      <dgm:prSet phldrT="[Text]"/>
      <dgm:spPr/>
      <dgm:t>
        <a:bodyPr/>
        <a:lstStyle/>
        <a:p>
          <a:r>
            <a:rPr lang="en-US" dirty="0"/>
            <a:t>WCSS ANALYSIS WAS DONE TO DETERMINE ELBOW</a:t>
          </a:r>
        </a:p>
      </dgm:t>
    </dgm:pt>
    <dgm:pt modelId="{84D1F80E-6F0D-4630-A547-95C122BB0A08}" type="parTrans" cxnId="{1F5E3249-ADDF-4ACE-8F3F-ED9487A129DA}">
      <dgm:prSet/>
      <dgm:spPr/>
      <dgm:t>
        <a:bodyPr/>
        <a:lstStyle/>
        <a:p>
          <a:endParaRPr lang="en-US"/>
        </a:p>
      </dgm:t>
    </dgm:pt>
    <dgm:pt modelId="{63EA158A-9C08-4535-8397-7E4F83F490F7}" type="sibTrans" cxnId="{1F5E3249-ADDF-4ACE-8F3F-ED9487A129DA}">
      <dgm:prSet/>
      <dgm:spPr/>
      <dgm:t>
        <a:bodyPr/>
        <a:lstStyle/>
        <a:p>
          <a:endParaRPr lang="en-US"/>
        </a:p>
      </dgm:t>
    </dgm:pt>
    <dgm:pt modelId="{68A1D191-7D4C-7142-8155-89562A070880}">
      <dgm:prSet/>
      <dgm:spPr/>
      <dgm:t>
        <a:bodyPr/>
        <a:lstStyle/>
        <a:p>
          <a:r>
            <a:rPr lang="en-US" dirty="0"/>
            <a:t>CLUSTERING WAS DONE WHERE THE ELBOW WAS.</a:t>
          </a:r>
        </a:p>
      </dgm:t>
    </dgm:pt>
    <dgm:pt modelId="{94B21FD2-F574-C740-B1AD-1F6E9279FA87}" type="parTrans" cxnId="{2FFA491D-8F30-9544-84C9-2C3783A41C15}">
      <dgm:prSet/>
      <dgm:spPr/>
    </dgm:pt>
    <dgm:pt modelId="{5BF3021E-EFD3-314A-8DC2-690AE785EADF}" type="sibTrans" cxnId="{2FFA491D-8F30-9544-84C9-2C3783A41C15}">
      <dgm:prSet/>
      <dgm:spPr/>
    </dgm:pt>
    <dgm:pt modelId="{7D03FAA3-7561-4D80-96A6-9D50310CD2C4}" type="pres">
      <dgm:prSet presAssocID="{DBEC959B-C45B-4918-85BE-2DDFD47BA8CB}" presName="diagram" presStyleCnt="0">
        <dgm:presLayoutVars>
          <dgm:dir/>
          <dgm:resizeHandles val="exact"/>
        </dgm:presLayoutVars>
      </dgm:prSet>
      <dgm:spPr/>
    </dgm:pt>
    <dgm:pt modelId="{81BD52E1-958B-479B-9D11-E2240F1CFEAA}" type="pres">
      <dgm:prSet presAssocID="{B43256C2-C3D5-4914-9FB6-A586633616F9}" presName="node" presStyleLbl="node1" presStyleIdx="0" presStyleCnt="6">
        <dgm:presLayoutVars>
          <dgm:bulletEnabled val="1"/>
        </dgm:presLayoutVars>
      </dgm:prSet>
      <dgm:spPr/>
    </dgm:pt>
    <dgm:pt modelId="{98C7DF9E-9161-46C9-8C8F-F807142F9AAF}" type="pres">
      <dgm:prSet presAssocID="{D8D7895A-91CF-4972-8E43-5390221B1FC1}" presName="sibTrans" presStyleLbl="sibTrans2D1" presStyleIdx="0" presStyleCnt="5"/>
      <dgm:spPr/>
    </dgm:pt>
    <dgm:pt modelId="{DAFD984F-503B-49F3-B7BA-FA6787039A75}" type="pres">
      <dgm:prSet presAssocID="{D8D7895A-91CF-4972-8E43-5390221B1FC1}" presName="connectorText" presStyleLbl="sibTrans2D1" presStyleIdx="0" presStyleCnt="5"/>
      <dgm:spPr/>
    </dgm:pt>
    <dgm:pt modelId="{161F14FA-1A48-428B-9EDD-5ADD89D51ED9}" type="pres">
      <dgm:prSet presAssocID="{842B1974-0E4B-4083-BEF8-046DEB07A62D}" presName="node" presStyleLbl="node1" presStyleIdx="1" presStyleCnt="6">
        <dgm:presLayoutVars>
          <dgm:bulletEnabled val="1"/>
        </dgm:presLayoutVars>
      </dgm:prSet>
      <dgm:spPr/>
    </dgm:pt>
    <dgm:pt modelId="{FDDC3493-E785-4592-89E5-F961D7FBF31F}" type="pres">
      <dgm:prSet presAssocID="{4C8B7D2B-DD2D-4A88-86FF-79A7D16BB469}" presName="sibTrans" presStyleLbl="sibTrans2D1" presStyleIdx="1" presStyleCnt="5"/>
      <dgm:spPr/>
    </dgm:pt>
    <dgm:pt modelId="{7F89E160-2848-4738-979F-17A653CC7BD7}" type="pres">
      <dgm:prSet presAssocID="{4C8B7D2B-DD2D-4A88-86FF-79A7D16BB469}" presName="connectorText" presStyleLbl="sibTrans2D1" presStyleIdx="1" presStyleCnt="5"/>
      <dgm:spPr/>
    </dgm:pt>
    <dgm:pt modelId="{000FEA3D-4874-4399-823F-B53163449596}" type="pres">
      <dgm:prSet presAssocID="{AAF2AB8E-57BD-41A8-805D-BFF7468FB506}" presName="node" presStyleLbl="node1" presStyleIdx="2" presStyleCnt="6">
        <dgm:presLayoutVars>
          <dgm:bulletEnabled val="1"/>
        </dgm:presLayoutVars>
      </dgm:prSet>
      <dgm:spPr/>
    </dgm:pt>
    <dgm:pt modelId="{AC2CE5D9-6DC0-4DCD-8BAB-88F6BA59E45D}" type="pres">
      <dgm:prSet presAssocID="{31E870A1-24EE-4DB5-9D32-6950CC6A07ED}" presName="sibTrans" presStyleLbl="sibTrans2D1" presStyleIdx="2" presStyleCnt="5"/>
      <dgm:spPr/>
    </dgm:pt>
    <dgm:pt modelId="{69C399D2-2D41-495A-8697-EC6B310220DC}" type="pres">
      <dgm:prSet presAssocID="{31E870A1-24EE-4DB5-9D32-6950CC6A07ED}" presName="connectorText" presStyleLbl="sibTrans2D1" presStyleIdx="2" presStyleCnt="5"/>
      <dgm:spPr/>
    </dgm:pt>
    <dgm:pt modelId="{690EE2F1-A52E-4AEB-AA34-20E547EA16DD}" type="pres">
      <dgm:prSet presAssocID="{B2A665B9-2248-432A-A94D-429B3C359A94}" presName="node" presStyleLbl="node1" presStyleIdx="3" presStyleCnt="6">
        <dgm:presLayoutVars>
          <dgm:bulletEnabled val="1"/>
        </dgm:presLayoutVars>
      </dgm:prSet>
      <dgm:spPr/>
    </dgm:pt>
    <dgm:pt modelId="{DB17D6DD-C169-4CE6-B1C9-E7AA3090A724}" type="pres">
      <dgm:prSet presAssocID="{FF0D8204-327C-42CD-B62A-D70DEF9D8352}" presName="sibTrans" presStyleLbl="sibTrans2D1" presStyleIdx="3" presStyleCnt="5"/>
      <dgm:spPr/>
    </dgm:pt>
    <dgm:pt modelId="{44F991CB-C636-4670-92C2-9A81C7A784D8}" type="pres">
      <dgm:prSet presAssocID="{FF0D8204-327C-42CD-B62A-D70DEF9D8352}" presName="connectorText" presStyleLbl="sibTrans2D1" presStyleIdx="3" presStyleCnt="5"/>
      <dgm:spPr/>
    </dgm:pt>
    <dgm:pt modelId="{207FCC4C-3C3F-44CA-8F08-EE4318BB1D1A}" type="pres">
      <dgm:prSet presAssocID="{CBB81C33-D469-4ADB-8E1E-4B4B2D165DF7}" presName="node" presStyleLbl="node1" presStyleIdx="4" presStyleCnt="6">
        <dgm:presLayoutVars>
          <dgm:bulletEnabled val="1"/>
        </dgm:presLayoutVars>
      </dgm:prSet>
      <dgm:spPr/>
    </dgm:pt>
    <dgm:pt modelId="{25156E91-75FD-AC45-A088-F5E7CC2F1678}" type="pres">
      <dgm:prSet presAssocID="{63EA158A-9C08-4535-8397-7E4F83F490F7}" presName="sibTrans" presStyleLbl="sibTrans2D1" presStyleIdx="4" presStyleCnt="5"/>
      <dgm:spPr/>
    </dgm:pt>
    <dgm:pt modelId="{CD12624A-2819-1746-A67A-01D12C1D8421}" type="pres">
      <dgm:prSet presAssocID="{63EA158A-9C08-4535-8397-7E4F83F490F7}" presName="connectorText" presStyleLbl="sibTrans2D1" presStyleIdx="4" presStyleCnt="5"/>
      <dgm:spPr/>
    </dgm:pt>
    <dgm:pt modelId="{58C48944-DEA8-304B-AAFE-3431E1FA09A0}" type="pres">
      <dgm:prSet presAssocID="{68A1D191-7D4C-7142-8155-89562A070880}" presName="node" presStyleLbl="node1" presStyleIdx="5" presStyleCnt="6">
        <dgm:presLayoutVars>
          <dgm:bulletEnabled val="1"/>
        </dgm:presLayoutVars>
      </dgm:prSet>
      <dgm:spPr/>
    </dgm:pt>
  </dgm:ptLst>
  <dgm:cxnLst>
    <dgm:cxn modelId="{3A2B7701-8CCF-DB4A-8A71-803F90417071}" type="presOf" srcId="{68A1D191-7D4C-7142-8155-89562A070880}" destId="{58C48944-DEA8-304B-AAFE-3431E1FA09A0}" srcOrd="0" destOrd="0" presId="urn:microsoft.com/office/officeart/2005/8/layout/process5"/>
    <dgm:cxn modelId="{BA86E506-E347-470C-808B-54F156103628}" srcId="{DBEC959B-C45B-4918-85BE-2DDFD47BA8CB}" destId="{B2A665B9-2248-432A-A94D-429B3C359A94}" srcOrd="3" destOrd="0" parTransId="{C758121B-30FC-48B1-A8DF-C8A6EE79C491}" sibTransId="{FF0D8204-327C-42CD-B62A-D70DEF9D8352}"/>
    <dgm:cxn modelId="{7DCD4D08-C2E4-41BA-A6F5-8CA358CD300C}" type="presOf" srcId="{CBB81C33-D469-4ADB-8E1E-4B4B2D165DF7}" destId="{207FCC4C-3C3F-44CA-8F08-EE4318BB1D1A}" srcOrd="0" destOrd="0" presId="urn:microsoft.com/office/officeart/2005/8/layout/process5"/>
    <dgm:cxn modelId="{7CC1640A-1FFF-4F24-B9A0-4C2C15E6DBB0}" type="presOf" srcId="{D8D7895A-91CF-4972-8E43-5390221B1FC1}" destId="{98C7DF9E-9161-46C9-8C8F-F807142F9AAF}" srcOrd="0" destOrd="0" presId="urn:microsoft.com/office/officeart/2005/8/layout/process5"/>
    <dgm:cxn modelId="{B59B7312-EC90-4A44-9DFC-82780A5795F2}" type="presOf" srcId="{842B1974-0E4B-4083-BEF8-046DEB07A62D}" destId="{161F14FA-1A48-428B-9EDD-5ADD89D51ED9}" srcOrd="0" destOrd="0" presId="urn:microsoft.com/office/officeart/2005/8/layout/process5"/>
    <dgm:cxn modelId="{2FFA491D-8F30-9544-84C9-2C3783A41C15}" srcId="{DBEC959B-C45B-4918-85BE-2DDFD47BA8CB}" destId="{68A1D191-7D4C-7142-8155-89562A070880}" srcOrd="5" destOrd="0" parTransId="{94B21FD2-F574-C740-B1AD-1F6E9279FA87}" sibTransId="{5BF3021E-EFD3-314A-8DC2-690AE785EADF}"/>
    <dgm:cxn modelId="{19FAF81E-44D1-4462-98ED-C1935A63812A}" type="presOf" srcId="{B43256C2-C3D5-4914-9FB6-A586633616F9}" destId="{81BD52E1-958B-479B-9D11-E2240F1CFEAA}" srcOrd="0" destOrd="0" presId="urn:microsoft.com/office/officeart/2005/8/layout/process5"/>
    <dgm:cxn modelId="{7A52DA25-5209-4421-A607-CBF36FAAF41C}" type="presOf" srcId="{31E870A1-24EE-4DB5-9D32-6950CC6A07ED}" destId="{AC2CE5D9-6DC0-4DCD-8BAB-88F6BA59E45D}" srcOrd="0" destOrd="0" presId="urn:microsoft.com/office/officeart/2005/8/layout/process5"/>
    <dgm:cxn modelId="{DAB6D23D-D1EB-4364-8928-A8C80C088CFF}" type="presOf" srcId="{D8D7895A-91CF-4972-8E43-5390221B1FC1}" destId="{DAFD984F-503B-49F3-B7BA-FA6787039A75}" srcOrd="1" destOrd="0" presId="urn:microsoft.com/office/officeart/2005/8/layout/process5"/>
    <dgm:cxn modelId="{1F5E3249-ADDF-4ACE-8F3F-ED9487A129DA}" srcId="{DBEC959B-C45B-4918-85BE-2DDFD47BA8CB}" destId="{CBB81C33-D469-4ADB-8E1E-4B4B2D165DF7}" srcOrd="4" destOrd="0" parTransId="{84D1F80E-6F0D-4630-A547-95C122BB0A08}" sibTransId="{63EA158A-9C08-4535-8397-7E4F83F490F7}"/>
    <dgm:cxn modelId="{1F173A6B-D261-46C6-8C2E-CE960041D49A}" type="presOf" srcId="{4C8B7D2B-DD2D-4A88-86FF-79A7D16BB469}" destId="{FDDC3493-E785-4592-89E5-F961D7FBF31F}" srcOrd="0" destOrd="0" presId="urn:microsoft.com/office/officeart/2005/8/layout/process5"/>
    <dgm:cxn modelId="{D4EE4073-A0F4-4653-882E-71158C3F751C}" type="presOf" srcId="{FF0D8204-327C-42CD-B62A-D70DEF9D8352}" destId="{DB17D6DD-C169-4CE6-B1C9-E7AA3090A724}" srcOrd="0" destOrd="0" presId="urn:microsoft.com/office/officeart/2005/8/layout/process5"/>
    <dgm:cxn modelId="{8526E673-2AFD-42D8-A2CE-7DA9C303E1B6}" type="presOf" srcId="{AAF2AB8E-57BD-41A8-805D-BFF7468FB506}" destId="{000FEA3D-4874-4399-823F-B53163449596}" srcOrd="0" destOrd="0" presId="urn:microsoft.com/office/officeart/2005/8/layout/process5"/>
    <dgm:cxn modelId="{7BF9BD88-8D69-496D-86A9-7A58175E4528}" type="presOf" srcId="{31E870A1-24EE-4DB5-9D32-6950CC6A07ED}" destId="{69C399D2-2D41-495A-8697-EC6B310220DC}" srcOrd="1" destOrd="0" presId="urn:microsoft.com/office/officeart/2005/8/layout/process5"/>
    <dgm:cxn modelId="{68704A8E-65F4-47C9-BF4C-CD7AF1EA5635}" type="presOf" srcId="{DBEC959B-C45B-4918-85BE-2DDFD47BA8CB}" destId="{7D03FAA3-7561-4D80-96A6-9D50310CD2C4}" srcOrd="0" destOrd="0" presId="urn:microsoft.com/office/officeart/2005/8/layout/process5"/>
    <dgm:cxn modelId="{7E0F5B95-C245-1243-8DEF-008B21B3E7B3}" type="presOf" srcId="{63EA158A-9C08-4535-8397-7E4F83F490F7}" destId="{CD12624A-2819-1746-A67A-01D12C1D8421}" srcOrd="1" destOrd="0" presId="urn:microsoft.com/office/officeart/2005/8/layout/process5"/>
    <dgm:cxn modelId="{8D2162AA-16E3-4ECC-8E6C-3719A0233E13}" type="presOf" srcId="{4C8B7D2B-DD2D-4A88-86FF-79A7D16BB469}" destId="{7F89E160-2848-4738-979F-17A653CC7BD7}" srcOrd="1" destOrd="0" presId="urn:microsoft.com/office/officeart/2005/8/layout/process5"/>
    <dgm:cxn modelId="{37C18EBA-A565-4415-8403-377EE43AD104}" srcId="{DBEC959B-C45B-4918-85BE-2DDFD47BA8CB}" destId="{B43256C2-C3D5-4914-9FB6-A586633616F9}" srcOrd="0" destOrd="0" parTransId="{635C4074-1FB4-42BA-B5CE-6E2A323327CF}" sibTransId="{D8D7895A-91CF-4972-8E43-5390221B1FC1}"/>
    <dgm:cxn modelId="{61C6B2DD-A117-A240-A138-888299124526}" type="presOf" srcId="{63EA158A-9C08-4535-8397-7E4F83F490F7}" destId="{25156E91-75FD-AC45-A088-F5E7CC2F1678}" srcOrd="0" destOrd="0" presId="urn:microsoft.com/office/officeart/2005/8/layout/process5"/>
    <dgm:cxn modelId="{936D38E1-3213-437D-AFC2-5B74B857B742}" srcId="{DBEC959B-C45B-4918-85BE-2DDFD47BA8CB}" destId="{842B1974-0E4B-4083-BEF8-046DEB07A62D}" srcOrd="1" destOrd="0" parTransId="{9202C4F3-5381-4E0E-99F1-CE6AAD42260A}" sibTransId="{4C8B7D2B-DD2D-4A88-86FF-79A7D16BB469}"/>
    <dgm:cxn modelId="{DF779FE7-4370-4F96-8D8D-56DA0F82B9DF}" type="presOf" srcId="{B2A665B9-2248-432A-A94D-429B3C359A94}" destId="{690EE2F1-A52E-4AEB-AA34-20E547EA16DD}" srcOrd="0" destOrd="0" presId="urn:microsoft.com/office/officeart/2005/8/layout/process5"/>
    <dgm:cxn modelId="{C3CAF7EB-C06C-4B19-88C6-55D32BD0A8C7}" type="presOf" srcId="{FF0D8204-327C-42CD-B62A-D70DEF9D8352}" destId="{44F991CB-C636-4670-92C2-9A81C7A784D8}" srcOrd="1" destOrd="0" presId="urn:microsoft.com/office/officeart/2005/8/layout/process5"/>
    <dgm:cxn modelId="{0ABE34FD-39C3-4833-B08A-20F89F23B366}" srcId="{DBEC959B-C45B-4918-85BE-2DDFD47BA8CB}" destId="{AAF2AB8E-57BD-41A8-805D-BFF7468FB506}" srcOrd="2" destOrd="0" parTransId="{1FA96BE8-0855-40F5-8932-1ABECA450C53}" sibTransId="{31E870A1-24EE-4DB5-9D32-6950CC6A07ED}"/>
    <dgm:cxn modelId="{0E1730B5-6E68-40D6-8534-55A49CDB8C22}" type="presParOf" srcId="{7D03FAA3-7561-4D80-96A6-9D50310CD2C4}" destId="{81BD52E1-958B-479B-9D11-E2240F1CFEAA}" srcOrd="0" destOrd="0" presId="urn:microsoft.com/office/officeart/2005/8/layout/process5"/>
    <dgm:cxn modelId="{5EDB81B4-C8A8-4D89-96AE-9894FEAB8643}" type="presParOf" srcId="{7D03FAA3-7561-4D80-96A6-9D50310CD2C4}" destId="{98C7DF9E-9161-46C9-8C8F-F807142F9AAF}" srcOrd="1" destOrd="0" presId="urn:microsoft.com/office/officeart/2005/8/layout/process5"/>
    <dgm:cxn modelId="{A4AFB395-EF4A-43AE-B14E-AA21A4507DA1}" type="presParOf" srcId="{98C7DF9E-9161-46C9-8C8F-F807142F9AAF}" destId="{DAFD984F-503B-49F3-B7BA-FA6787039A75}" srcOrd="0" destOrd="0" presId="urn:microsoft.com/office/officeart/2005/8/layout/process5"/>
    <dgm:cxn modelId="{D6336893-2CA5-474F-91C6-3C27B967BB29}" type="presParOf" srcId="{7D03FAA3-7561-4D80-96A6-9D50310CD2C4}" destId="{161F14FA-1A48-428B-9EDD-5ADD89D51ED9}" srcOrd="2" destOrd="0" presId="urn:microsoft.com/office/officeart/2005/8/layout/process5"/>
    <dgm:cxn modelId="{809E81C8-3DBE-4EB2-8B8E-E6AF3DA4D552}" type="presParOf" srcId="{7D03FAA3-7561-4D80-96A6-9D50310CD2C4}" destId="{FDDC3493-E785-4592-89E5-F961D7FBF31F}" srcOrd="3" destOrd="0" presId="urn:microsoft.com/office/officeart/2005/8/layout/process5"/>
    <dgm:cxn modelId="{779A32B3-3FD8-49AB-9C5B-D00729CA2846}" type="presParOf" srcId="{FDDC3493-E785-4592-89E5-F961D7FBF31F}" destId="{7F89E160-2848-4738-979F-17A653CC7BD7}" srcOrd="0" destOrd="0" presId="urn:microsoft.com/office/officeart/2005/8/layout/process5"/>
    <dgm:cxn modelId="{FC21F6B5-AD4D-451C-BF4B-2FCC7F0AF9C5}" type="presParOf" srcId="{7D03FAA3-7561-4D80-96A6-9D50310CD2C4}" destId="{000FEA3D-4874-4399-823F-B53163449596}" srcOrd="4" destOrd="0" presId="urn:microsoft.com/office/officeart/2005/8/layout/process5"/>
    <dgm:cxn modelId="{D3896D94-36E6-494B-BAE0-89CCD8B7711B}" type="presParOf" srcId="{7D03FAA3-7561-4D80-96A6-9D50310CD2C4}" destId="{AC2CE5D9-6DC0-4DCD-8BAB-88F6BA59E45D}" srcOrd="5" destOrd="0" presId="urn:microsoft.com/office/officeart/2005/8/layout/process5"/>
    <dgm:cxn modelId="{A283AE61-048C-42F2-8522-920F8C47915E}" type="presParOf" srcId="{AC2CE5D9-6DC0-4DCD-8BAB-88F6BA59E45D}" destId="{69C399D2-2D41-495A-8697-EC6B310220DC}" srcOrd="0" destOrd="0" presId="urn:microsoft.com/office/officeart/2005/8/layout/process5"/>
    <dgm:cxn modelId="{83660DA0-7DC0-4156-AD04-1DEB6D55738C}" type="presParOf" srcId="{7D03FAA3-7561-4D80-96A6-9D50310CD2C4}" destId="{690EE2F1-A52E-4AEB-AA34-20E547EA16DD}" srcOrd="6" destOrd="0" presId="urn:microsoft.com/office/officeart/2005/8/layout/process5"/>
    <dgm:cxn modelId="{CF5A76C4-4581-4FAD-AD07-5937963CA45C}" type="presParOf" srcId="{7D03FAA3-7561-4D80-96A6-9D50310CD2C4}" destId="{DB17D6DD-C169-4CE6-B1C9-E7AA3090A724}" srcOrd="7" destOrd="0" presId="urn:microsoft.com/office/officeart/2005/8/layout/process5"/>
    <dgm:cxn modelId="{0ACBC123-4CED-41AE-8A27-D6CE04E47F58}" type="presParOf" srcId="{DB17D6DD-C169-4CE6-B1C9-E7AA3090A724}" destId="{44F991CB-C636-4670-92C2-9A81C7A784D8}" srcOrd="0" destOrd="0" presId="urn:microsoft.com/office/officeart/2005/8/layout/process5"/>
    <dgm:cxn modelId="{F572A193-A22B-4C52-924A-9CE63AD7BA26}" type="presParOf" srcId="{7D03FAA3-7561-4D80-96A6-9D50310CD2C4}" destId="{207FCC4C-3C3F-44CA-8F08-EE4318BB1D1A}" srcOrd="8" destOrd="0" presId="urn:microsoft.com/office/officeart/2005/8/layout/process5"/>
    <dgm:cxn modelId="{B4F14735-165F-934A-B25F-DDEA6F613B8E}" type="presParOf" srcId="{7D03FAA3-7561-4D80-96A6-9D50310CD2C4}" destId="{25156E91-75FD-AC45-A088-F5E7CC2F1678}" srcOrd="9" destOrd="0" presId="urn:microsoft.com/office/officeart/2005/8/layout/process5"/>
    <dgm:cxn modelId="{1F47515E-61AD-764C-8084-8D58814A404F}" type="presParOf" srcId="{25156E91-75FD-AC45-A088-F5E7CC2F1678}" destId="{CD12624A-2819-1746-A67A-01D12C1D8421}" srcOrd="0" destOrd="0" presId="urn:microsoft.com/office/officeart/2005/8/layout/process5"/>
    <dgm:cxn modelId="{7A335382-761A-FF42-840F-C3CAB8A7F76C}" type="presParOf" srcId="{7D03FAA3-7561-4D80-96A6-9D50310CD2C4}" destId="{58C48944-DEA8-304B-AAFE-3431E1FA09A0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89985C-A155-2B40-87E5-F083C73226E7}" type="doc">
      <dgm:prSet loTypeId="urn:microsoft.com/office/officeart/2005/8/layout/process5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7771B71-99E5-8641-85F3-84C424E1982E}">
      <dgm:prSet phldrT="[Text]" custT="1"/>
      <dgm:spPr/>
      <dgm:t>
        <a:bodyPr/>
        <a:lstStyle/>
        <a:p>
          <a:r>
            <a:rPr lang="en-US" sz="1000" dirty="0">
              <a:solidFill>
                <a:schemeClr val="tx1"/>
              </a:solidFill>
              <a:latin typeface="Montserrat Medium" panose="00000600000000000000" pitchFamily="2" charset="0"/>
              <a:cs typeface="Times New Roman" panose="02020603050405020304" pitchFamily="18" charset="0"/>
            </a:rPr>
            <a:t>Download data as CSV from Chicago Data Portal and read it </a:t>
          </a:r>
          <a:r>
            <a:rPr lang="en-US" sz="1000">
              <a:solidFill>
                <a:schemeClr val="tx1"/>
              </a:solidFill>
              <a:latin typeface="Montserrat Medium" panose="00000600000000000000" pitchFamily="2" charset="0"/>
              <a:cs typeface="Times New Roman" panose="02020603050405020304" pitchFamily="18" charset="0"/>
            </a:rPr>
            <a:t>using Pandas</a:t>
          </a:r>
          <a:endParaRPr lang="en-US" sz="1000" dirty="0">
            <a:solidFill>
              <a:schemeClr val="tx1"/>
            </a:solidFill>
            <a:latin typeface="Montserrat Medium" panose="00000600000000000000" pitchFamily="2" charset="0"/>
            <a:cs typeface="Times New Roman" panose="02020603050405020304" pitchFamily="18" charset="0"/>
          </a:endParaRPr>
        </a:p>
      </dgm:t>
    </dgm:pt>
    <dgm:pt modelId="{07839496-7697-B64F-8B19-6B0B269443E6}" type="parTrans" cxnId="{1DD54FF3-D590-464E-B148-BCB93EF018D7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B2E985-2674-694F-ACDB-460A357BF6E3}" type="sibTrans" cxnId="{1DD54FF3-D590-464E-B148-BCB93EF018D7}">
      <dgm:prSet custT="1"/>
      <dgm:spPr/>
      <dgm:t>
        <a:bodyPr/>
        <a:lstStyle/>
        <a:p>
          <a:endParaRPr lang="en-US" sz="1000">
            <a:solidFill>
              <a:schemeClr val="tx1"/>
            </a:solidFill>
            <a:latin typeface="Montserrat Medium" panose="00000600000000000000" pitchFamily="2" charset="0"/>
            <a:cs typeface="Times New Roman" panose="02020603050405020304" pitchFamily="18" charset="0"/>
          </a:endParaRPr>
        </a:p>
      </dgm:t>
    </dgm:pt>
    <dgm:pt modelId="{2F1AAC0D-C78B-E84E-AA16-4A548E00560E}">
      <dgm:prSet phldrT="[Text]" custT="1"/>
      <dgm:spPr/>
      <dgm:t>
        <a:bodyPr/>
        <a:lstStyle/>
        <a:p>
          <a:r>
            <a:rPr lang="en-US" sz="1000" dirty="0">
              <a:solidFill>
                <a:schemeClr val="tx1"/>
              </a:solidFill>
              <a:latin typeface="Montserrat Medium" panose="00000600000000000000" pitchFamily="2" charset="0"/>
              <a:cs typeface="Times New Roman" panose="02020603050405020304" pitchFamily="18" charset="0"/>
            </a:rPr>
            <a:t>Clean up data using </a:t>
          </a:r>
          <a:r>
            <a:rPr lang="en-US" sz="1000" dirty="0" err="1">
              <a:solidFill>
                <a:schemeClr val="tx1"/>
              </a:solidFill>
              <a:latin typeface="Montserrat Medium" panose="00000600000000000000" pitchFamily="2" charset="0"/>
              <a:cs typeface="Times New Roman" panose="02020603050405020304" pitchFamily="18" charset="0"/>
            </a:rPr>
            <a:t>dropna</a:t>
          </a:r>
          <a:r>
            <a:rPr lang="en-US" sz="1000" dirty="0">
              <a:solidFill>
                <a:schemeClr val="tx1"/>
              </a:solidFill>
              <a:latin typeface="Montserrat Medium" panose="00000600000000000000" pitchFamily="2" charset="0"/>
              <a:cs typeface="Times New Roman" panose="02020603050405020304" pitchFamily="18" charset="0"/>
            </a:rPr>
            <a:t>() and converting columns to the appropriate data types</a:t>
          </a:r>
        </a:p>
      </dgm:t>
    </dgm:pt>
    <dgm:pt modelId="{626157F2-91C9-E449-898F-841984DDF254}" type="parTrans" cxnId="{8602D17E-B1E6-E641-A89E-1A44294799B4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50AB5B-5C9B-554D-BDEF-17058EE5CAF5}" type="sibTrans" cxnId="{8602D17E-B1E6-E641-A89E-1A44294799B4}">
      <dgm:prSet custT="1"/>
      <dgm:spPr/>
      <dgm:t>
        <a:bodyPr/>
        <a:lstStyle/>
        <a:p>
          <a:endParaRPr lang="en-US" sz="1000">
            <a:solidFill>
              <a:schemeClr val="tx1"/>
            </a:solidFill>
            <a:latin typeface="Montserrat Medium" panose="00000600000000000000" pitchFamily="2" charset="0"/>
            <a:cs typeface="Times New Roman" panose="02020603050405020304" pitchFamily="18" charset="0"/>
          </a:endParaRPr>
        </a:p>
      </dgm:t>
    </dgm:pt>
    <dgm:pt modelId="{5B71F43A-C97E-E241-A771-8797AC3B7363}">
      <dgm:prSet phldrT="[Text]" custT="1"/>
      <dgm:spPr/>
      <dgm:t>
        <a:bodyPr/>
        <a:lstStyle/>
        <a:p>
          <a:r>
            <a:rPr lang="en-US" sz="1000" dirty="0">
              <a:solidFill>
                <a:schemeClr val="tx1"/>
              </a:solidFill>
              <a:latin typeface="Montserrat Medium" panose="00000600000000000000" pitchFamily="2" charset="0"/>
              <a:cs typeface="Times New Roman" panose="02020603050405020304" pitchFamily="18" charset="0"/>
            </a:rPr>
            <a:t>Conduct some exploratory data analysis to see where we are, including the describe() method and/or plotting some graphs.</a:t>
          </a:r>
        </a:p>
      </dgm:t>
    </dgm:pt>
    <dgm:pt modelId="{331089EC-7526-3C4A-8579-25C0AA7097C2}" type="parTrans" cxnId="{BE5DA113-2858-FB40-85B8-6D443F476D32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0F2E1E0-54F2-6644-910D-19D80BD0F0C5}" type="sibTrans" cxnId="{BE5DA113-2858-FB40-85B8-6D443F476D32}">
      <dgm:prSet custT="1"/>
      <dgm:spPr/>
      <dgm:t>
        <a:bodyPr/>
        <a:lstStyle/>
        <a:p>
          <a:endParaRPr lang="en-US" sz="1000">
            <a:solidFill>
              <a:schemeClr val="tx1"/>
            </a:solidFill>
            <a:latin typeface="Montserrat Medium" panose="00000600000000000000" pitchFamily="2" charset="0"/>
            <a:cs typeface="Times New Roman" panose="02020603050405020304" pitchFamily="18" charset="0"/>
          </a:endParaRPr>
        </a:p>
      </dgm:t>
    </dgm:pt>
    <dgm:pt modelId="{1271E8EB-A58B-7B44-8A24-A190D3DBDA87}">
      <dgm:prSet phldrT="[Text]" custT="1"/>
      <dgm:spPr/>
      <dgm:t>
        <a:bodyPr/>
        <a:lstStyle/>
        <a:p>
          <a:r>
            <a:rPr lang="en-US" sz="1000" dirty="0">
              <a:solidFill>
                <a:schemeClr val="tx1"/>
              </a:solidFill>
              <a:latin typeface="Montserrat Medium" panose="00000600000000000000" pitchFamily="2" charset="0"/>
              <a:cs typeface="Times New Roman" panose="02020603050405020304" pitchFamily="18" charset="0"/>
            </a:rPr>
            <a:t>Calculate error, subject to the error formula shown above, and already implemented in python libraries. This is a generalized version of WCSS</a:t>
          </a:r>
        </a:p>
      </dgm:t>
    </dgm:pt>
    <dgm:pt modelId="{66198E7B-0DEF-AF4D-B910-FB19CF75563E}" type="parTrans" cxnId="{5182AE2E-A0D4-324B-A261-01B9635F1FCE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4040D4-32E7-8649-8F93-7BCA2F08FF23}" type="sibTrans" cxnId="{5182AE2E-A0D4-324B-A261-01B9635F1FCE}">
      <dgm:prSet custT="1"/>
      <dgm:spPr/>
      <dgm:t>
        <a:bodyPr/>
        <a:lstStyle/>
        <a:p>
          <a:endParaRPr lang="en-US" sz="1000">
            <a:solidFill>
              <a:schemeClr val="tx1"/>
            </a:solidFill>
            <a:latin typeface="Montserrat Medium" panose="00000600000000000000" pitchFamily="2" charset="0"/>
            <a:cs typeface="Times New Roman" panose="02020603050405020304" pitchFamily="18" charset="0"/>
          </a:endParaRPr>
        </a:p>
      </dgm:t>
    </dgm:pt>
    <dgm:pt modelId="{80F319B7-A424-C64F-80EF-E5B6F9734050}">
      <dgm:prSet custT="1"/>
      <dgm:spPr/>
      <dgm:t>
        <a:bodyPr/>
        <a:lstStyle/>
        <a:p>
          <a:r>
            <a:rPr lang="en-US" sz="1000" dirty="0">
              <a:solidFill>
                <a:schemeClr val="tx1"/>
              </a:solidFill>
              <a:latin typeface="Montserrat Medium" panose="00000600000000000000" pitchFamily="2" charset="0"/>
              <a:cs typeface="Times New Roman" panose="02020603050405020304" pitchFamily="18" charset="0"/>
            </a:rPr>
            <a:t>Run the test several times, tuning parameters until we get minimal error and documenting the output values at every turn</a:t>
          </a:r>
        </a:p>
      </dgm:t>
    </dgm:pt>
    <dgm:pt modelId="{BF15E7D7-08DE-D940-A80C-D72B38B5E4B1}" type="parTrans" cxnId="{C36CC497-92B1-1341-B283-34D557A88889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C34833-33C2-714D-856A-5E8878A9DC02}" type="sibTrans" cxnId="{C36CC497-92B1-1341-B283-34D557A88889}">
      <dgm:prSet custT="1"/>
      <dgm:spPr/>
      <dgm:t>
        <a:bodyPr/>
        <a:lstStyle/>
        <a:p>
          <a:endParaRPr lang="en-US" sz="1000">
            <a:solidFill>
              <a:schemeClr val="tx1"/>
            </a:solidFill>
            <a:latin typeface="Montserrat Medium" panose="00000600000000000000" pitchFamily="2" charset="0"/>
            <a:cs typeface="Times New Roman" panose="02020603050405020304" pitchFamily="18" charset="0"/>
          </a:endParaRPr>
        </a:p>
      </dgm:t>
    </dgm:pt>
    <dgm:pt modelId="{00115B50-4EE1-AF49-896C-513140C978B9}">
      <dgm:prSet custT="1"/>
      <dgm:spPr/>
      <dgm:t>
        <a:bodyPr/>
        <a:lstStyle/>
        <a:p>
          <a:r>
            <a:rPr lang="en-US" sz="1000" dirty="0">
              <a:solidFill>
                <a:schemeClr val="tx1"/>
              </a:solidFill>
              <a:latin typeface="Montserrat Medium" panose="00000600000000000000" pitchFamily="2" charset="0"/>
              <a:cs typeface="Times New Roman" panose="02020603050405020304" pitchFamily="18" charset="0"/>
            </a:rPr>
            <a:t>Obtain the result and document the entire step of the process and explain the process of experimentation.</a:t>
          </a:r>
        </a:p>
      </dgm:t>
    </dgm:pt>
    <dgm:pt modelId="{3C1F8F93-9D2D-0F47-8A42-A9D893A74852}" type="parTrans" cxnId="{A142ACB4-0E25-054B-998D-088C1E1CAAB6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A5FC78-9966-4744-B032-6DD41038F41F}" type="sibTrans" cxnId="{A142ACB4-0E25-054B-998D-088C1E1CAAB6}">
      <dgm:prSet custT="1"/>
      <dgm:spPr/>
      <dgm:t>
        <a:bodyPr/>
        <a:lstStyle/>
        <a:p>
          <a:endParaRPr lang="en-US" sz="1000">
            <a:solidFill>
              <a:schemeClr val="tx1"/>
            </a:solidFill>
            <a:latin typeface="Montserrat Medium" panose="00000600000000000000" pitchFamily="2" charset="0"/>
            <a:cs typeface="Times New Roman" panose="02020603050405020304" pitchFamily="18" charset="0"/>
          </a:endParaRPr>
        </a:p>
      </dgm:t>
    </dgm:pt>
    <dgm:pt modelId="{5DD73976-F5F3-0B4B-B4A3-8D8792E27E4C}">
      <dgm:prSet custT="1"/>
      <dgm:spPr/>
      <dgm:t>
        <a:bodyPr/>
        <a:lstStyle/>
        <a:p>
          <a:r>
            <a:rPr lang="en-US" sz="1000" baseline="0" dirty="0">
              <a:solidFill>
                <a:schemeClr val="tx1"/>
              </a:solidFill>
              <a:latin typeface="Montserrat Medium" panose="00000600000000000000" pitchFamily="2" charset="0"/>
              <a:cs typeface="Times New Roman" panose="02020603050405020304" pitchFamily="18" charset="0"/>
            </a:rPr>
            <a:t>Use visualization tools, e.g. matplotlib and folium to visualize the data</a:t>
          </a:r>
          <a:endParaRPr lang="en-US" sz="1000" dirty="0">
            <a:solidFill>
              <a:schemeClr val="tx1"/>
            </a:solidFill>
            <a:latin typeface="Montserrat Medium" panose="00000600000000000000" pitchFamily="2" charset="0"/>
            <a:cs typeface="Times New Roman" panose="02020603050405020304" pitchFamily="18" charset="0"/>
          </a:endParaRPr>
        </a:p>
      </dgm:t>
    </dgm:pt>
    <dgm:pt modelId="{148D7AC0-0DEB-0545-9271-6B664ADDEFAA}" type="parTrans" cxnId="{BC22DBE1-F37F-154E-BE53-91BC7EEBB330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FFE69A-F40C-C84F-9E7C-DBE1AE5F712A}" type="sibTrans" cxnId="{BC22DBE1-F37F-154E-BE53-91BC7EEBB330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88BB74-6B4B-3E46-A69D-2124299A067E}" type="pres">
      <dgm:prSet presAssocID="{F189985C-A155-2B40-87E5-F083C73226E7}" presName="diagram" presStyleCnt="0">
        <dgm:presLayoutVars>
          <dgm:dir/>
          <dgm:resizeHandles val="exact"/>
        </dgm:presLayoutVars>
      </dgm:prSet>
      <dgm:spPr/>
    </dgm:pt>
    <dgm:pt modelId="{CD72CE02-9110-A04F-8233-A6E7CE271C5B}" type="pres">
      <dgm:prSet presAssocID="{87771B71-99E5-8641-85F3-84C424E1982E}" presName="node" presStyleLbl="node1" presStyleIdx="0" presStyleCnt="7">
        <dgm:presLayoutVars>
          <dgm:bulletEnabled val="1"/>
        </dgm:presLayoutVars>
      </dgm:prSet>
      <dgm:spPr/>
    </dgm:pt>
    <dgm:pt modelId="{6E262BED-EA1E-3345-B69A-35661DCCC67D}" type="pres">
      <dgm:prSet presAssocID="{B5B2E985-2674-694F-ACDB-460A357BF6E3}" presName="sibTrans" presStyleLbl="sibTrans2D1" presStyleIdx="0" presStyleCnt="6"/>
      <dgm:spPr/>
    </dgm:pt>
    <dgm:pt modelId="{C1B86BD5-58B1-334F-9937-C4FAB8E78892}" type="pres">
      <dgm:prSet presAssocID="{B5B2E985-2674-694F-ACDB-460A357BF6E3}" presName="connectorText" presStyleLbl="sibTrans2D1" presStyleIdx="0" presStyleCnt="6"/>
      <dgm:spPr/>
    </dgm:pt>
    <dgm:pt modelId="{8E3DAB80-C995-094A-B9DA-957959FC4F22}" type="pres">
      <dgm:prSet presAssocID="{2F1AAC0D-C78B-E84E-AA16-4A548E00560E}" presName="node" presStyleLbl="node1" presStyleIdx="1" presStyleCnt="7">
        <dgm:presLayoutVars>
          <dgm:bulletEnabled val="1"/>
        </dgm:presLayoutVars>
      </dgm:prSet>
      <dgm:spPr/>
    </dgm:pt>
    <dgm:pt modelId="{2F59849D-D064-1842-BD79-02CB135611A6}" type="pres">
      <dgm:prSet presAssocID="{D550AB5B-5C9B-554D-BDEF-17058EE5CAF5}" presName="sibTrans" presStyleLbl="sibTrans2D1" presStyleIdx="1" presStyleCnt="6"/>
      <dgm:spPr/>
    </dgm:pt>
    <dgm:pt modelId="{49BFB3B4-23FA-FF43-BFF2-D025AFC8703F}" type="pres">
      <dgm:prSet presAssocID="{D550AB5B-5C9B-554D-BDEF-17058EE5CAF5}" presName="connectorText" presStyleLbl="sibTrans2D1" presStyleIdx="1" presStyleCnt="6"/>
      <dgm:spPr/>
    </dgm:pt>
    <dgm:pt modelId="{F34AD666-2433-CE41-874D-0FB330DACD7F}" type="pres">
      <dgm:prSet presAssocID="{5B71F43A-C97E-E241-A771-8797AC3B7363}" presName="node" presStyleLbl="node1" presStyleIdx="2" presStyleCnt="7">
        <dgm:presLayoutVars>
          <dgm:bulletEnabled val="1"/>
        </dgm:presLayoutVars>
      </dgm:prSet>
      <dgm:spPr/>
    </dgm:pt>
    <dgm:pt modelId="{7177409C-3C7F-F344-9393-EA60E78BFB56}" type="pres">
      <dgm:prSet presAssocID="{70F2E1E0-54F2-6644-910D-19D80BD0F0C5}" presName="sibTrans" presStyleLbl="sibTrans2D1" presStyleIdx="2" presStyleCnt="6"/>
      <dgm:spPr/>
    </dgm:pt>
    <dgm:pt modelId="{EED52C41-E447-5D48-B40B-617A3F86DAE1}" type="pres">
      <dgm:prSet presAssocID="{70F2E1E0-54F2-6644-910D-19D80BD0F0C5}" presName="connectorText" presStyleLbl="sibTrans2D1" presStyleIdx="2" presStyleCnt="6"/>
      <dgm:spPr/>
    </dgm:pt>
    <dgm:pt modelId="{AB7CD2C7-416D-F44B-97FE-71FF9C7E3F8C}" type="pres">
      <dgm:prSet presAssocID="{1271E8EB-A58B-7B44-8A24-A190D3DBDA87}" presName="node" presStyleLbl="node1" presStyleIdx="3" presStyleCnt="7" custLinFactNeighborX="-3903" custLinFactNeighborY="79351">
        <dgm:presLayoutVars>
          <dgm:bulletEnabled val="1"/>
        </dgm:presLayoutVars>
      </dgm:prSet>
      <dgm:spPr/>
    </dgm:pt>
    <dgm:pt modelId="{928A298B-6C5C-684F-9799-D622863E7BAE}" type="pres">
      <dgm:prSet presAssocID="{B94040D4-32E7-8649-8F93-7BCA2F08FF23}" presName="sibTrans" presStyleLbl="sibTrans2D1" presStyleIdx="3" presStyleCnt="6"/>
      <dgm:spPr/>
    </dgm:pt>
    <dgm:pt modelId="{076F1E8D-B6AF-9644-8473-1D51F6E701C9}" type="pres">
      <dgm:prSet presAssocID="{B94040D4-32E7-8649-8F93-7BCA2F08FF23}" presName="connectorText" presStyleLbl="sibTrans2D1" presStyleIdx="3" presStyleCnt="6"/>
      <dgm:spPr/>
    </dgm:pt>
    <dgm:pt modelId="{2DC176AD-D544-5947-AA1B-276C99C6841A}" type="pres">
      <dgm:prSet presAssocID="{80F319B7-A424-C64F-80EF-E5B6F9734050}" presName="node" presStyleLbl="node1" presStyleIdx="4" presStyleCnt="7" custLinFactX="-42832" custLinFactNeighborX="-100000" custLinFactNeighborY="-3252">
        <dgm:presLayoutVars>
          <dgm:bulletEnabled val="1"/>
        </dgm:presLayoutVars>
      </dgm:prSet>
      <dgm:spPr/>
    </dgm:pt>
    <dgm:pt modelId="{ECC3D205-20A8-194B-AAD5-9DA43A6E5FD7}" type="pres">
      <dgm:prSet presAssocID="{CFC34833-33C2-714D-856A-5E8878A9DC02}" presName="sibTrans" presStyleLbl="sibTrans2D1" presStyleIdx="4" presStyleCnt="6"/>
      <dgm:spPr/>
    </dgm:pt>
    <dgm:pt modelId="{F2ED4E5B-6C08-8D44-AAA9-039CF8E990F0}" type="pres">
      <dgm:prSet presAssocID="{CFC34833-33C2-714D-856A-5E8878A9DC02}" presName="connectorText" presStyleLbl="sibTrans2D1" presStyleIdx="4" presStyleCnt="6"/>
      <dgm:spPr/>
    </dgm:pt>
    <dgm:pt modelId="{9FB46502-3BAE-2649-98EA-A4228096CA6C}" type="pres">
      <dgm:prSet presAssocID="{00115B50-4EE1-AF49-896C-513140C978B9}" presName="node" presStyleLbl="node1" presStyleIdx="5" presStyleCnt="7" custLinFactX="-44003" custLinFactNeighborX="-100000" custLinFactNeighborY="-5854">
        <dgm:presLayoutVars>
          <dgm:bulletEnabled val="1"/>
        </dgm:presLayoutVars>
      </dgm:prSet>
      <dgm:spPr/>
    </dgm:pt>
    <dgm:pt modelId="{042FB7E3-A2A3-C24E-9030-646E72271994}" type="pres">
      <dgm:prSet presAssocID="{D2A5FC78-9966-4744-B032-6DD41038F41F}" presName="sibTrans" presStyleLbl="sibTrans2D1" presStyleIdx="5" presStyleCnt="6"/>
      <dgm:spPr/>
    </dgm:pt>
    <dgm:pt modelId="{D63B16B7-898F-2546-A3BC-82CACB563D85}" type="pres">
      <dgm:prSet presAssocID="{D2A5FC78-9966-4744-B032-6DD41038F41F}" presName="connectorText" presStyleLbl="sibTrans2D1" presStyleIdx="5" presStyleCnt="6"/>
      <dgm:spPr/>
    </dgm:pt>
    <dgm:pt modelId="{787DC1C5-255E-EC42-8886-9ABD2FF313F0}" type="pres">
      <dgm:prSet presAssocID="{5DD73976-F5F3-0B4B-B4A3-8D8792E27E4C}" presName="node" presStyleLbl="node1" presStyleIdx="6" presStyleCnt="7" custLinFactX="-39964" custLinFactNeighborX="-100000" custLinFactNeighborY="-5854">
        <dgm:presLayoutVars>
          <dgm:bulletEnabled val="1"/>
        </dgm:presLayoutVars>
      </dgm:prSet>
      <dgm:spPr/>
    </dgm:pt>
  </dgm:ptLst>
  <dgm:cxnLst>
    <dgm:cxn modelId="{B3A10707-E3C6-074C-A601-671E30E7082C}" type="presOf" srcId="{B94040D4-32E7-8649-8F93-7BCA2F08FF23}" destId="{928A298B-6C5C-684F-9799-D622863E7BAE}" srcOrd="0" destOrd="0" presId="urn:microsoft.com/office/officeart/2005/8/layout/process5"/>
    <dgm:cxn modelId="{BE5DA113-2858-FB40-85B8-6D443F476D32}" srcId="{F189985C-A155-2B40-87E5-F083C73226E7}" destId="{5B71F43A-C97E-E241-A771-8797AC3B7363}" srcOrd="2" destOrd="0" parTransId="{331089EC-7526-3C4A-8579-25C0AA7097C2}" sibTransId="{70F2E1E0-54F2-6644-910D-19D80BD0F0C5}"/>
    <dgm:cxn modelId="{4E19021E-D00F-4E49-9900-9E41AF90ABBC}" type="presOf" srcId="{D2A5FC78-9966-4744-B032-6DD41038F41F}" destId="{042FB7E3-A2A3-C24E-9030-646E72271994}" srcOrd="0" destOrd="0" presId="urn:microsoft.com/office/officeart/2005/8/layout/process5"/>
    <dgm:cxn modelId="{8E675C28-5446-7B4B-9921-77AD81944622}" type="presOf" srcId="{00115B50-4EE1-AF49-896C-513140C978B9}" destId="{9FB46502-3BAE-2649-98EA-A4228096CA6C}" srcOrd="0" destOrd="0" presId="urn:microsoft.com/office/officeart/2005/8/layout/process5"/>
    <dgm:cxn modelId="{5182AE2E-A0D4-324B-A261-01B9635F1FCE}" srcId="{F189985C-A155-2B40-87E5-F083C73226E7}" destId="{1271E8EB-A58B-7B44-8A24-A190D3DBDA87}" srcOrd="3" destOrd="0" parTransId="{66198E7B-0DEF-AF4D-B910-FB19CF75563E}" sibTransId="{B94040D4-32E7-8649-8F93-7BCA2F08FF23}"/>
    <dgm:cxn modelId="{55DD262F-6214-2848-A55F-549118E81413}" type="presOf" srcId="{D550AB5B-5C9B-554D-BDEF-17058EE5CAF5}" destId="{49BFB3B4-23FA-FF43-BFF2-D025AFC8703F}" srcOrd="1" destOrd="0" presId="urn:microsoft.com/office/officeart/2005/8/layout/process5"/>
    <dgm:cxn modelId="{5D3B1A39-B8C8-5346-938C-5711C53EFB12}" type="presOf" srcId="{B5B2E985-2674-694F-ACDB-460A357BF6E3}" destId="{C1B86BD5-58B1-334F-9937-C4FAB8E78892}" srcOrd="1" destOrd="0" presId="urn:microsoft.com/office/officeart/2005/8/layout/process5"/>
    <dgm:cxn modelId="{8C6C1C41-D5BD-2344-8A60-04F321E8705B}" type="presOf" srcId="{CFC34833-33C2-714D-856A-5E8878A9DC02}" destId="{F2ED4E5B-6C08-8D44-AAA9-039CF8E990F0}" srcOrd="1" destOrd="0" presId="urn:microsoft.com/office/officeart/2005/8/layout/process5"/>
    <dgm:cxn modelId="{98900143-B841-E04B-9D9A-F98EADA20DE5}" type="presOf" srcId="{B94040D4-32E7-8649-8F93-7BCA2F08FF23}" destId="{076F1E8D-B6AF-9644-8473-1D51F6E701C9}" srcOrd="1" destOrd="0" presId="urn:microsoft.com/office/officeart/2005/8/layout/process5"/>
    <dgm:cxn modelId="{E9CA6443-C76A-AD47-AE00-E599F683A821}" type="presOf" srcId="{D2A5FC78-9966-4744-B032-6DD41038F41F}" destId="{D63B16B7-898F-2546-A3BC-82CACB563D85}" srcOrd="1" destOrd="0" presId="urn:microsoft.com/office/officeart/2005/8/layout/process5"/>
    <dgm:cxn modelId="{89F3086C-4ECF-D948-8CAE-689078252302}" type="presOf" srcId="{F189985C-A155-2B40-87E5-F083C73226E7}" destId="{DE88BB74-6B4B-3E46-A69D-2124299A067E}" srcOrd="0" destOrd="0" presId="urn:microsoft.com/office/officeart/2005/8/layout/process5"/>
    <dgm:cxn modelId="{7C0F307A-AA40-3B4A-A3F0-FB10C6EBEA3C}" type="presOf" srcId="{87771B71-99E5-8641-85F3-84C424E1982E}" destId="{CD72CE02-9110-A04F-8233-A6E7CE271C5B}" srcOrd="0" destOrd="0" presId="urn:microsoft.com/office/officeart/2005/8/layout/process5"/>
    <dgm:cxn modelId="{8602D17E-B1E6-E641-A89E-1A44294799B4}" srcId="{F189985C-A155-2B40-87E5-F083C73226E7}" destId="{2F1AAC0D-C78B-E84E-AA16-4A548E00560E}" srcOrd="1" destOrd="0" parTransId="{626157F2-91C9-E449-898F-841984DDF254}" sibTransId="{D550AB5B-5C9B-554D-BDEF-17058EE5CAF5}"/>
    <dgm:cxn modelId="{0E5FE58C-683B-1A4E-AEB1-6EDBECC1E31D}" type="presOf" srcId="{1271E8EB-A58B-7B44-8A24-A190D3DBDA87}" destId="{AB7CD2C7-416D-F44B-97FE-71FF9C7E3F8C}" srcOrd="0" destOrd="0" presId="urn:microsoft.com/office/officeart/2005/8/layout/process5"/>
    <dgm:cxn modelId="{D1C05E8D-3245-104F-AD81-5FE8F965485D}" type="presOf" srcId="{70F2E1E0-54F2-6644-910D-19D80BD0F0C5}" destId="{7177409C-3C7F-F344-9393-EA60E78BFB56}" srcOrd="0" destOrd="0" presId="urn:microsoft.com/office/officeart/2005/8/layout/process5"/>
    <dgm:cxn modelId="{C7285491-4D5F-0E4F-90C9-BEC084BB4C14}" type="presOf" srcId="{5B71F43A-C97E-E241-A771-8797AC3B7363}" destId="{F34AD666-2433-CE41-874D-0FB330DACD7F}" srcOrd="0" destOrd="0" presId="urn:microsoft.com/office/officeart/2005/8/layout/process5"/>
    <dgm:cxn modelId="{C36CC497-92B1-1341-B283-34D557A88889}" srcId="{F189985C-A155-2B40-87E5-F083C73226E7}" destId="{80F319B7-A424-C64F-80EF-E5B6F9734050}" srcOrd="4" destOrd="0" parTransId="{BF15E7D7-08DE-D940-A80C-D72B38B5E4B1}" sibTransId="{CFC34833-33C2-714D-856A-5E8878A9DC02}"/>
    <dgm:cxn modelId="{CC9838A3-C6E4-D64E-B47E-A2005EE5DCA9}" type="presOf" srcId="{D550AB5B-5C9B-554D-BDEF-17058EE5CAF5}" destId="{2F59849D-D064-1842-BD79-02CB135611A6}" srcOrd="0" destOrd="0" presId="urn:microsoft.com/office/officeart/2005/8/layout/process5"/>
    <dgm:cxn modelId="{EB77F8A9-5527-B348-9F63-1F46EFE3B0D4}" type="presOf" srcId="{CFC34833-33C2-714D-856A-5E8878A9DC02}" destId="{ECC3D205-20A8-194B-AAD5-9DA43A6E5FD7}" srcOrd="0" destOrd="0" presId="urn:microsoft.com/office/officeart/2005/8/layout/process5"/>
    <dgm:cxn modelId="{A142ACB4-0E25-054B-998D-088C1E1CAAB6}" srcId="{F189985C-A155-2B40-87E5-F083C73226E7}" destId="{00115B50-4EE1-AF49-896C-513140C978B9}" srcOrd="5" destOrd="0" parTransId="{3C1F8F93-9D2D-0F47-8A42-A9D893A74852}" sibTransId="{D2A5FC78-9966-4744-B032-6DD41038F41F}"/>
    <dgm:cxn modelId="{62827DE1-CB4D-C148-8CDD-B40AD38B0512}" type="presOf" srcId="{B5B2E985-2674-694F-ACDB-460A357BF6E3}" destId="{6E262BED-EA1E-3345-B69A-35661DCCC67D}" srcOrd="0" destOrd="0" presId="urn:microsoft.com/office/officeart/2005/8/layout/process5"/>
    <dgm:cxn modelId="{BC22DBE1-F37F-154E-BE53-91BC7EEBB330}" srcId="{F189985C-A155-2B40-87E5-F083C73226E7}" destId="{5DD73976-F5F3-0B4B-B4A3-8D8792E27E4C}" srcOrd="6" destOrd="0" parTransId="{148D7AC0-0DEB-0545-9271-6B664ADDEFAA}" sibTransId="{4CFFE69A-F40C-C84F-9E7C-DBE1AE5F712A}"/>
    <dgm:cxn modelId="{1DD54FF3-D590-464E-B148-BCB93EF018D7}" srcId="{F189985C-A155-2B40-87E5-F083C73226E7}" destId="{87771B71-99E5-8641-85F3-84C424E1982E}" srcOrd="0" destOrd="0" parTransId="{07839496-7697-B64F-8B19-6B0B269443E6}" sibTransId="{B5B2E985-2674-694F-ACDB-460A357BF6E3}"/>
    <dgm:cxn modelId="{5A6F3AF4-D277-0F45-8DDB-81CFBFB6542A}" type="presOf" srcId="{70F2E1E0-54F2-6644-910D-19D80BD0F0C5}" destId="{EED52C41-E447-5D48-B40B-617A3F86DAE1}" srcOrd="1" destOrd="0" presId="urn:microsoft.com/office/officeart/2005/8/layout/process5"/>
    <dgm:cxn modelId="{E8463EF9-9A20-CE49-BDA6-F86EE213080D}" type="presOf" srcId="{80F319B7-A424-C64F-80EF-E5B6F9734050}" destId="{2DC176AD-D544-5947-AA1B-276C99C6841A}" srcOrd="0" destOrd="0" presId="urn:microsoft.com/office/officeart/2005/8/layout/process5"/>
    <dgm:cxn modelId="{73B3C2FC-3C6B-D145-83E7-33276E40D897}" type="presOf" srcId="{2F1AAC0D-C78B-E84E-AA16-4A548E00560E}" destId="{8E3DAB80-C995-094A-B9DA-957959FC4F22}" srcOrd="0" destOrd="0" presId="urn:microsoft.com/office/officeart/2005/8/layout/process5"/>
    <dgm:cxn modelId="{1EB06DFE-29F1-6F4D-8D7C-E3CCF7DE5BA8}" type="presOf" srcId="{5DD73976-F5F3-0B4B-B4A3-8D8792E27E4C}" destId="{787DC1C5-255E-EC42-8886-9ABD2FF313F0}" srcOrd="0" destOrd="0" presId="urn:microsoft.com/office/officeart/2005/8/layout/process5"/>
    <dgm:cxn modelId="{0591AC73-6378-7F42-9B85-A234D04C0604}" type="presParOf" srcId="{DE88BB74-6B4B-3E46-A69D-2124299A067E}" destId="{CD72CE02-9110-A04F-8233-A6E7CE271C5B}" srcOrd="0" destOrd="0" presId="urn:microsoft.com/office/officeart/2005/8/layout/process5"/>
    <dgm:cxn modelId="{63EEAECD-24DB-644E-86B5-006BC5C7B0E8}" type="presParOf" srcId="{DE88BB74-6B4B-3E46-A69D-2124299A067E}" destId="{6E262BED-EA1E-3345-B69A-35661DCCC67D}" srcOrd="1" destOrd="0" presId="urn:microsoft.com/office/officeart/2005/8/layout/process5"/>
    <dgm:cxn modelId="{8F943C98-724A-B84C-AD24-0E472326978F}" type="presParOf" srcId="{6E262BED-EA1E-3345-B69A-35661DCCC67D}" destId="{C1B86BD5-58B1-334F-9937-C4FAB8E78892}" srcOrd="0" destOrd="0" presId="urn:microsoft.com/office/officeart/2005/8/layout/process5"/>
    <dgm:cxn modelId="{0C023761-3190-8943-A2BD-2F836FC54414}" type="presParOf" srcId="{DE88BB74-6B4B-3E46-A69D-2124299A067E}" destId="{8E3DAB80-C995-094A-B9DA-957959FC4F22}" srcOrd="2" destOrd="0" presId="urn:microsoft.com/office/officeart/2005/8/layout/process5"/>
    <dgm:cxn modelId="{26CB667C-905A-C84F-ACE0-DD0CB84B5D26}" type="presParOf" srcId="{DE88BB74-6B4B-3E46-A69D-2124299A067E}" destId="{2F59849D-D064-1842-BD79-02CB135611A6}" srcOrd="3" destOrd="0" presId="urn:microsoft.com/office/officeart/2005/8/layout/process5"/>
    <dgm:cxn modelId="{4CEBE943-4CD0-E140-BDEF-B7678E8F4601}" type="presParOf" srcId="{2F59849D-D064-1842-BD79-02CB135611A6}" destId="{49BFB3B4-23FA-FF43-BFF2-D025AFC8703F}" srcOrd="0" destOrd="0" presId="urn:microsoft.com/office/officeart/2005/8/layout/process5"/>
    <dgm:cxn modelId="{C7CBBF79-901D-AF49-A055-DA2387F4D619}" type="presParOf" srcId="{DE88BB74-6B4B-3E46-A69D-2124299A067E}" destId="{F34AD666-2433-CE41-874D-0FB330DACD7F}" srcOrd="4" destOrd="0" presId="urn:microsoft.com/office/officeart/2005/8/layout/process5"/>
    <dgm:cxn modelId="{B1DA9C29-B259-694E-B17D-E5C24A4D26F2}" type="presParOf" srcId="{DE88BB74-6B4B-3E46-A69D-2124299A067E}" destId="{7177409C-3C7F-F344-9393-EA60E78BFB56}" srcOrd="5" destOrd="0" presId="urn:microsoft.com/office/officeart/2005/8/layout/process5"/>
    <dgm:cxn modelId="{B7273B00-D6A1-414A-831C-10A6CA1B741D}" type="presParOf" srcId="{7177409C-3C7F-F344-9393-EA60E78BFB56}" destId="{EED52C41-E447-5D48-B40B-617A3F86DAE1}" srcOrd="0" destOrd="0" presId="urn:microsoft.com/office/officeart/2005/8/layout/process5"/>
    <dgm:cxn modelId="{72A0D13E-8E41-2344-B632-71B0BF9B1B6D}" type="presParOf" srcId="{DE88BB74-6B4B-3E46-A69D-2124299A067E}" destId="{AB7CD2C7-416D-F44B-97FE-71FF9C7E3F8C}" srcOrd="6" destOrd="0" presId="urn:microsoft.com/office/officeart/2005/8/layout/process5"/>
    <dgm:cxn modelId="{37F46A50-423A-7948-BD14-F8BA6A3F6DC7}" type="presParOf" srcId="{DE88BB74-6B4B-3E46-A69D-2124299A067E}" destId="{928A298B-6C5C-684F-9799-D622863E7BAE}" srcOrd="7" destOrd="0" presId="urn:microsoft.com/office/officeart/2005/8/layout/process5"/>
    <dgm:cxn modelId="{E1E7061F-7BFC-3643-AD6B-43A78EB87C4F}" type="presParOf" srcId="{928A298B-6C5C-684F-9799-D622863E7BAE}" destId="{076F1E8D-B6AF-9644-8473-1D51F6E701C9}" srcOrd="0" destOrd="0" presId="urn:microsoft.com/office/officeart/2005/8/layout/process5"/>
    <dgm:cxn modelId="{37910122-9363-424A-A9F4-0C41E02E0E0C}" type="presParOf" srcId="{DE88BB74-6B4B-3E46-A69D-2124299A067E}" destId="{2DC176AD-D544-5947-AA1B-276C99C6841A}" srcOrd="8" destOrd="0" presId="urn:microsoft.com/office/officeart/2005/8/layout/process5"/>
    <dgm:cxn modelId="{C0D6DCD7-DE17-E04C-9F4B-A7CB7317D6DF}" type="presParOf" srcId="{DE88BB74-6B4B-3E46-A69D-2124299A067E}" destId="{ECC3D205-20A8-194B-AAD5-9DA43A6E5FD7}" srcOrd="9" destOrd="0" presId="urn:microsoft.com/office/officeart/2005/8/layout/process5"/>
    <dgm:cxn modelId="{2F87186F-F7AD-384F-80F7-4515F56D7EAA}" type="presParOf" srcId="{ECC3D205-20A8-194B-AAD5-9DA43A6E5FD7}" destId="{F2ED4E5B-6C08-8D44-AAA9-039CF8E990F0}" srcOrd="0" destOrd="0" presId="urn:microsoft.com/office/officeart/2005/8/layout/process5"/>
    <dgm:cxn modelId="{9C4EDC00-E3B4-7E4D-A8EC-A1CC81A5A640}" type="presParOf" srcId="{DE88BB74-6B4B-3E46-A69D-2124299A067E}" destId="{9FB46502-3BAE-2649-98EA-A4228096CA6C}" srcOrd="10" destOrd="0" presId="urn:microsoft.com/office/officeart/2005/8/layout/process5"/>
    <dgm:cxn modelId="{F308803E-2AF2-714B-BC5A-2CAF2D2677AB}" type="presParOf" srcId="{DE88BB74-6B4B-3E46-A69D-2124299A067E}" destId="{042FB7E3-A2A3-C24E-9030-646E72271994}" srcOrd="11" destOrd="0" presId="urn:microsoft.com/office/officeart/2005/8/layout/process5"/>
    <dgm:cxn modelId="{9BF227E8-8FD0-8E48-95EC-E62CEBD49A8E}" type="presParOf" srcId="{042FB7E3-A2A3-C24E-9030-646E72271994}" destId="{D63B16B7-898F-2546-A3BC-82CACB563D85}" srcOrd="0" destOrd="0" presId="urn:microsoft.com/office/officeart/2005/8/layout/process5"/>
    <dgm:cxn modelId="{E2910AA5-9DF6-684F-B515-923148DE3560}" type="presParOf" srcId="{DE88BB74-6B4B-3E46-A69D-2124299A067E}" destId="{787DC1C5-255E-EC42-8886-9ABD2FF313F0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D52E1-958B-479B-9D11-E2240F1CFEAA}">
      <dsp:nvSpPr>
        <dsp:cNvPr id="0" name=""/>
        <dsp:cNvSpPr/>
      </dsp:nvSpPr>
      <dsp:spPr>
        <a:xfrm>
          <a:off x="4864" y="703083"/>
          <a:ext cx="1453948" cy="8723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PICKUP DATA WAS AGGREGATED BASED ON THE CENSUS TRACT</a:t>
          </a:r>
        </a:p>
      </dsp:txBody>
      <dsp:txXfrm>
        <a:off x="30415" y="728634"/>
        <a:ext cx="1402846" cy="821267"/>
      </dsp:txXfrm>
    </dsp:sp>
    <dsp:sp modelId="{98C7DF9E-9161-46C9-8C8F-F807142F9AAF}">
      <dsp:nvSpPr>
        <dsp:cNvPr id="0" name=""/>
        <dsp:cNvSpPr/>
      </dsp:nvSpPr>
      <dsp:spPr>
        <a:xfrm>
          <a:off x="1586760" y="958978"/>
          <a:ext cx="308237" cy="360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586760" y="1031094"/>
        <a:ext cx="215766" cy="216347"/>
      </dsp:txXfrm>
    </dsp:sp>
    <dsp:sp modelId="{161F14FA-1A48-428B-9EDD-5ADD89D51ED9}">
      <dsp:nvSpPr>
        <dsp:cNvPr id="0" name=""/>
        <dsp:cNvSpPr/>
      </dsp:nvSpPr>
      <dsp:spPr>
        <a:xfrm>
          <a:off x="2040392" y="703083"/>
          <a:ext cx="1453948" cy="8723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SMART LOCATION DATABASE WAS FILTERED AGAINS PICKUP DATA</a:t>
          </a:r>
        </a:p>
      </dsp:txBody>
      <dsp:txXfrm>
        <a:off x="2065943" y="728634"/>
        <a:ext cx="1402846" cy="821267"/>
      </dsp:txXfrm>
    </dsp:sp>
    <dsp:sp modelId="{FDDC3493-E785-4592-89E5-F961D7FBF31F}">
      <dsp:nvSpPr>
        <dsp:cNvPr id="0" name=""/>
        <dsp:cNvSpPr/>
      </dsp:nvSpPr>
      <dsp:spPr>
        <a:xfrm>
          <a:off x="3622288" y="958978"/>
          <a:ext cx="308237" cy="360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622288" y="1031094"/>
        <a:ext cx="215766" cy="216347"/>
      </dsp:txXfrm>
    </dsp:sp>
    <dsp:sp modelId="{000FEA3D-4874-4399-823F-B53163449596}">
      <dsp:nvSpPr>
        <dsp:cNvPr id="0" name=""/>
        <dsp:cNvSpPr/>
      </dsp:nvSpPr>
      <dsp:spPr>
        <a:xfrm>
          <a:off x="4075920" y="703083"/>
          <a:ext cx="1453948" cy="8723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DUPLICATES WERE MERGED, NAN AND ZERO WAS THROWN OUT, PICKUP AND SMART LOCATION DATABASE WAS MERGED</a:t>
          </a:r>
        </a:p>
      </dsp:txBody>
      <dsp:txXfrm>
        <a:off x="4101471" y="728634"/>
        <a:ext cx="1402846" cy="821267"/>
      </dsp:txXfrm>
    </dsp:sp>
    <dsp:sp modelId="{AC2CE5D9-6DC0-4DCD-8BAB-88F6BA59E45D}">
      <dsp:nvSpPr>
        <dsp:cNvPr id="0" name=""/>
        <dsp:cNvSpPr/>
      </dsp:nvSpPr>
      <dsp:spPr>
        <a:xfrm rot="5400000">
          <a:off x="4648776" y="1677228"/>
          <a:ext cx="308237" cy="360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4694722" y="1703399"/>
        <a:ext cx="216347" cy="215766"/>
      </dsp:txXfrm>
    </dsp:sp>
    <dsp:sp modelId="{690EE2F1-A52E-4AEB-AA34-20E547EA16DD}">
      <dsp:nvSpPr>
        <dsp:cNvPr id="0" name=""/>
        <dsp:cNvSpPr/>
      </dsp:nvSpPr>
      <dsp:spPr>
        <a:xfrm>
          <a:off x="4075920" y="2157031"/>
          <a:ext cx="1453948" cy="8723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PAIRPLOT AND DESCRIBE() WERE USED FOR EDA</a:t>
          </a:r>
        </a:p>
      </dsp:txBody>
      <dsp:txXfrm>
        <a:off x="4101471" y="2182582"/>
        <a:ext cx="1402846" cy="821267"/>
      </dsp:txXfrm>
    </dsp:sp>
    <dsp:sp modelId="{DB17D6DD-C169-4CE6-B1C9-E7AA3090A724}">
      <dsp:nvSpPr>
        <dsp:cNvPr id="0" name=""/>
        <dsp:cNvSpPr/>
      </dsp:nvSpPr>
      <dsp:spPr>
        <a:xfrm rot="10800000">
          <a:off x="3639736" y="2412926"/>
          <a:ext cx="308237" cy="360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3732207" y="2485042"/>
        <a:ext cx="215766" cy="216347"/>
      </dsp:txXfrm>
    </dsp:sp>
    <dsp:sp modelId="{207FCC4C-3C3F-44CA-8F08-EE4318BB1D1A}">
      <dsp:nvSpPr>
        <dsp:cNvPr id="0" name=""/>
        <dsp:cNvSpPr/>
      </dsp:nvSpPr>
      <dsp:spPr>
        <a:xfrm>
          <a:off x="2040392" y="2157031"/>
          <a:ext cx="1453948" cy="8723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WCSS ANALYSIS WAS DONE TO DETERMINE ELBOW</a:t>
          </a:r>
        </a:p>
      </dsp:txBody>
      <dsp:txXfrm>
        <a:off x="2065943" y="2182582"/>
        <a:ext cx="1402846" cy="821267"/>
      </dsp:txXfrm>
    </dsp:sp>
    <dsp:sp modelId="{25156E91-75FD-AC45-A088-F5E7CC2F1678}">
      <dsp:nvSpPr>
        <dsp:cNvPr id="0" name=""/>
        <dsp:cNvSpPr/>
      </dsp:nvSpPr>
      <dsp:spPr>
        <a:xfrm rot="10800000">
          <a:off x="1604208" y="2412926"/>
          <a:ext cx="308237" cy="360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1696679" y="2485042"/>
        <a:ext cx="215766" cy="216347"/>
      </dsp:txXfrm>
    </dsp:sp>
    <dsp:sp modelId="{58C48944-DEA8-304B-AAFE-3431E1FA09A0}">
      <dsp:nvSpPr>
        <dsp:cNvPr id="0" name=""/>
        <dsp:cNvSpPr/>
      </dsp:nvSpPr>
      <dsp:spPr>
        <a:xfrm>
          <a:off x="4864" y="2157031"/>
          <a:ext cx="1453948" cy="8723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CLUSTERING WAS DONE WHERE THE ELBOW WAS.</a:t>
          </a:r>
        </a:p>
      </dsp:txBody>
      <dsp:txXfrm>
        <a:off x="30415" y="2182582"/>
        <a:ext cx="1402846" cy="8212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2CE02-9110-A04F-8233-A6E7CE271C5B}">
      <dsp:nvSpPr>
        <dsp:cNvPr id="0" name=""/>
        <dsp:cNvSpPr/>
      </dsp:nvSpPr>
      <dsp:spPr>
        <a:xfrm>
          <a:off x="5202" y="741650"/>
          <a:ext cx="2274857" cy="13649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  <a:latin typeface="Montserrat Medium" panose="00000600000000000000" pitchFamily="2" charset="0"/>
              <a:cs typeface="Times New Roman" panose="02020603050405020304" pitchFamily="18" charset="0"/>
            </a:rPr>
            <a:t>Download data as CSV from Chicago Data Portal and read it </a:t>
          </a:r>
          <a:r>
            <a:rPr lang="en-US" sz="1000" kern="1200">
              <a:solidFill>
                <a:schemeClr val="tx1"/>
              </a:solidFill>
              <a:latin typeface="Montserrat Medium" panose="00000600000000000000" pitchFamily="2" charset="0"/>
              <a:cs typeface="Times New Roman" panose="02020603050405020304" pitchFamily="18" charset="0"/>
            </a:rPr>
            <a:t>using Pandas</a:t>
          </a:r>
          <a:endParaRPr lang="en-US" sz="1000" kern="1200" dirty="0">
            <a:solidFill>
              <a:schemeClr val="tx1"/>
            </a:solidFill>
            <a:latin typeface="Montserrat Medium" panose="00000600000000000000" pitchFamily="2" charset="0"/>
            <a:cs typeface="Times New Roman" panose="02020603050405020304" pitchFamily="18" charset="0"/>
          </a:endParaRPr>
        </a:p>
      </dsp:txBody>
      <dsp:txXfrm>
        <a:off x="45179" y="781627"/>
        <a:ext cx="2194903" cy="1284960"/>
      </dsp:txXfrm>
    </dsp:sp>
    <dsp:sp modelId="{6E262BED-EA1E-3345-B69A-35661DCCC67D}">
      <dsp:nvSpPr>
        <dsp:cNvPr id="0" name=""/>
        <dsp:cNvSpPr/>
      </dsp:nvSpPr>
      <dsp:spPr>
        <a:xfrm>
          <a:off x="2480247" y="1142025"/>
          <a:ext cx="482269" cy="56416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tx1"/>
            </a:solidFill>
            <a:latin typeface="Montserrat Medium" panose="00000600000000000000" pitchFamily="2" charset="0"/>
            <a:cs typeface="Times New Roman" panose="02020603050405020304" pitchFamily="18" charset="0"/>
          </a:endParaRPr>
        </a:p>
      </dsp:txBody>
      <dsp:txXfrm>
        <a:off x="2480247" y="1254858"/>
        <a:ext cx="337588" cy="338498"/>
      </dsp:txXfrm>
    </dsp:sp>
    <dsp:sp modelId="{8E3DAB80-C995-094A-B9DA-957959FC4F22}">
      <dsp:nvSpPr>
        <dsp:cNvPr id="0" name=""/>
        <dsp:cNvSpPr/>
      </dsp:nvSpPr>
      <dsp:spPr>
        <a:xfrm>
          <a:off x="3190002" y="741650"/>
          <a:ext cx="2274857" cy="13649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  <a:latin typeface="Montserrat Medium" panose="00000600000000000000" pitchFamily="2" charset="0"/>
              <a:cs typeface="Times New Roman" panose="02020603050405020304" pitchFamily="18" charset="0"/>
            </a:rPr>
            <a:t>Clean up data using </a:t>
          </a:r>
          <a:r>
            <a:rPr lang="en-US" sz="1000" kern="1200" dirty="0" err="1">
              <a:solidFill>
                <a:schemeClr val="tx1"/>
              </a:solidFill>
              <a:latin typeface="Montserrat Medium" panose="00000600000000000000" pitchFamily="2" charset="0"/>
              <a:cs typeface="Times New Roman" panose="02020603050405020304" pitchFamily="18" charset="0"/>
            </a:rPr>
            <a:t>dropna</a:t>
          </a:r>
          <a:r>
            <a:rPr lang="en-US" sz="1000" kern="1200" dirty="0">
              <a:solidFill>
                <a:schemeClr val="tx1"/>
              </a:solidFill>
              <a:latin typeface="Montserrat Medium" panose="00000600000000000000" pitchFamily="2" charset="0"/>
              <a:cs typeface="Times New Roman" panose="02020603050405020304" pitchFamily="18" charset="0"/>
            </a:rPr>
            <a:t>() and converting columns to the appropriate data types</a:t>
          </a:r>
        </a:p>
      </dsp:txBody>
      <dsp:txXfrm>
        <a:off x="3229979" y="781627"/>
        <a:ext cx="2194903" cy="1284960"/>
      </dsp:txXfrm>
    </dsp:sp>
    <dsp:sp modelId="{2F59849D-D064-1842-BD79-02CB135611A6}">
      <dsp:nvSpPr>
        <dsp:cNvPr id="0" name=""/>
        <dsp:cNvSpPr/>
      </dsp:nvSpPr>
      <dsp:spPr>
        <a:xfrm>
          <a:off x="5665047" y="1142025"/>
          <a:ext cx="482269" cy="56416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tx1"/>
            </a:solidFill>
            <a:latin typeface="Montserrat Medium" panose="00000600000000000000" pitchFamily="2" charset="0"/>
            <a:cs typeface="Times New Roman" panose="02020603050405020304" pitchFamily="18" charset="0"/>
          </a:endParaRPr>
        </a:p>
      </dsp:txBody>
      <dsp:txXfrm>
        <a:off x="5665047" y="1254858"/>
        <a:ext cx="337588" cy="338498"/>
      </dsp:txXfrm>
    </dsp:sp>
    <dsp:sp modelId="{F34AD666-2433-CE41-874D-0FB330DACD7F}">
      <dsp:nvSpPr>
        <dsp:cNvPr id="0" name=""/>
        <dsp:cNvSpPr/>
      </dsp:nvSpPr>
      <dsp:spPr>
        <a:xfrm>
          <a:off x="6374802" y="741650"/>
          <a:ext cx="2274857" cy="13649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  <a:latin typeface="Montserrat Medium" panose="00000600000000000000" pitchFamily="2" charset="0"/>
              <a:cs typeface="Times New Roman" panose="02020603050405020304" pitchFamily="18" charset="0"/>
            </a:rPr>
            <a:t>Conduct some exploratory data analysis to see where we are, including the describe() method and/or plotting some graphs.</a:t>
          </a:r>
        </a:p>
      </dsp:txBody>
      <dsp:txXfrm>
        <a:off x="6414779" y="781627"/>
        <a:ext cx="2194903" cy="1284960"/>
      </dsp:txXfrm>
    </dsp:sp>
    <dsp:sp modelId="{7177409C-3C7F-F344-9393-EA60E78BFB56}">
      <dsp:nvSpPr>
        <dsp:cNvPr id="0" name=""/>
        <dsp:cNvSpPr/>
      </dsp:nvSpPr>
      <dsp:spPr>
        <a:xfrm rot="1156877">
          <a:off x="8817383" y="1679252"/>
          <a:ext cx="461074" cy="56416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tx1"/>
            </a:solidFill>
            <a:latin typeface="Montserrat Medium" panose="00000600000000000000" pitchFamily="2" charset="0"/>
            <a:cs typeface="Times New Roman" panose="02020603050405020304" pitchFamily="18" charset="0"/>
          </a:endParaRPr>
        </a:p>
      </dsp:txBody>
      <dsp:txXfrm>
        <a:off x="8821262" y="1769248"/>
        <a:ext cx="322752" cy="338498"/>
      </dsp:txXfrm>
    </dsp:sp>
    <dsp:sp modelId="{AB7CD2C7-416D-F44B-97FE-71FF9C7E3F8C}">
      <dsp:nvSpPr>
        <dsp:cNvPr id="0" name=""/>
        <dsp:cNvSpPr/>
      </dsp:nvSpPr>
      <dsp:spPr>
        <a:xfrm>
          <a:off x="9470815" y="1824723"/>
          <a:ext cx="2274857" cy="13649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  <a:latin typeface="Montserrat Medium" panose="00000600000000000000" pitchFamily="2" charset="0"/>
              <a:cs typeface="Times New Roman" panose="02020603050405020304" pitchFamily="18" charset="0"/>
            </a:rPr>
            <a:t>Calculate error, subject to the error formula shown above, and already implemented in python libraries. This is a generalized version of WCSS</a:t>
          </a:r>
        </a:p>
      </dsp:txBody>
      <dsp:txXfrm>
        <a:off x="9510792" y="1864700"/>
        <a:ext cx="2194903" cy="1284960"/>
      </dsp:txXfrm>
    </dsp:sp>
    <dsp:sp modelId="{928A298B-6C5C-684F-9799-D622863E7BAE}">
      <dsp:nvSpPr>
        <dsp:cNvPr id="0" name=""/>
        <dsp:cNvSpPr/>
      </dsp:nvSpPr>
      <dsp:spPr>
        <a:xfrm rot="9602794">
          <a:off x="8791643" y="2793974"/>
          <a:ext cx="499331" cy="56416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tx1"/>
            </a:solidFill>
            <a:latin typeface="Montserrat Medium" panose="00000600000000000000" pitchFamily="2" charset="0"/>
            <a:cs typeface="Times New Roman" panose="02020603050405020304" pitchFamily="18" charset="0"/>
          </a:endParaRPr>
        </a:p>
      </dsp:txBody>
      <dsp:txXfrm rot="10800000">
        <a:off x="8936946" y="2881247"/>
        <a:ext cx="349532" cy="338498"/>
      </dsp:txXfrm>
    </dsp:sp>
    <dsp:sp modelId="{2DC176AD-D544-5947-AA1B-276C99C6841A}">
      <dsp:nvSpPr>
        <dsp:cNvPr id="0" name=""/>
        <dsp:cNvSpPr/>
      </dsp:nvSpPr>
      <dsp:spPr>
        <a:xfrm>
          <a:off x="6310378" y="2972120"/>
          <a:ext cx="2274857" cy="13649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  <a:latin typeface="Montserrat Medium" panose="00000600000000000000" pitchFamily="2" charset="0"/>
              <a:cs typeface="Times New Roman" panose="02020603050405020304" pitchFamily="18" charset="0"/>
            </a:rPr>
            <a:t>Run the test several times, tuning parameters until we get minimal error and documenting the output values at every turn</a:t>
          </a:r>
        </a:p>
      </dsp:txBody>
      <dsp:txXfrm>
        <a:off x="6350355" y="3012097"/>
        <a:ext cx="2194903" cy="1284960"/>
      </dsp:txXfrm>
    </dsp:sp>
    <dsp:sp modelId="{ECC3D205-20A8-194B-AAD5-9DA43A6E5FD7}">
      <dsp:nvSpPr>
        <dsp:cNvPr id="0" name=""/>
        <dsp:cNvSpPr/>
      </dsp:nvSpPr>
      <dsp:spPr>
        <a:xfrm rot="10838016">
          <a:off x="5607927" y="3354893"/>
          <a:ext cx="496418" cy="56416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tx1"/>
            </a:solidFill>
            <a:latin typeface="Montserrat Medium" panose="00000600000000000000" pitchFamily="2" charset="0"/>
            <a:cs typeface="Times New Roman" panose="02020603050405020304" pitchFamily="18" charset="0"/>
          </a:endParaRPr>
        </a:p>
      </dsp:txBody>
      <dsp:txXfrm rot="10800000">
        <a:off x="5756847" y="3468549"/>
        <a:ext cx="347493" cy="338498"/>
      </dsp:txXfrm>
    </dsp:sp>
    <dsp:sp modelId="{9FB46502-3BAE-2649-98EA-A4228096CA6C}">
      <dsp:nvSpPr>
        <dsp:cNvPr id="0" name=""/>
        <dsp:cNvSpPr/>
      </dsp:nvSpPr>
      <dsp:spPr>
        <a:xfrm>
          <a:off x="3098940" y="2936605"/>
          <a:ext cx="2274857" cy="13649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  <a:latin typeface="Montserrat Medium" panose="00000600000000000000" pitchFamily="2" charset="0"/>
              <a:cs typeface="Times New Roman" panose="02020603050405020304" pitchFamily="18" charset="0"/>
            </a:rPr>
            <a:t>Obtain the result and document the entire step of the process and explain the process of experimentation.</a:t>
          </a:r>
        </a:p>
      </dsp:txBody>
      <dsp:txXfrm>
        <a:off x="3138917" y="2976582"/>
        <a:ext cx="2194903" cy="1284960"/>
      </dsp:txXfrm>
    </dsp:sp>
    <dsp:sp modelId="{042FB7E3-A2A3-C24E-9030-646E72271994}">
      <dsp:nvSpPr>
        <dsp:cNvPr id="0" name=""/>
        <dsp:cNvSpPr/>
      </dsp:nvSpPr>
      <dsp:spPr>
        <a:xfrm rot="10800000">
          <a:off x="2485394" y="3336980"/>
          <a:ext cx="433572" cy="56416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tx1"/>
            </a:solidFill>
            <a:latin typeface="Montserrat Medium" panose="00000600000000000000" pitchFamily="2" charset="0"/>
            <a:cs typeface="Times New Roman" panose="02020603050405020304" pitchFamily="18" charset="0"/>
          </a:endParaRPr>
        </a:p>
      </dsp:txBody>
      <dsp:txXfrm rot="10800000">
        <a:off x="2615466" y="3449813"/>
        <a:ext cx="303500" cy="338498"/>
      </dsp:txXfrm>
    </dsp:sp>
    <dsp:sp modelId="{787DC1C5-255E-EC42-8886-9ABD2FF313F0}">
      <dsp:nvSpPr>
        <dsp:cNvPr id="0" name=""/>
        <dsp:cNvSpPr/>
      </dsp:nvSpPr>
      <dsp:spPr>
        <a:xfrm>
          <a:off x="6021" y="2936605"/>
          <a:ext cx="2274857" cy="13649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baseline="0" dirty="0">
              <a:solidFill>
                <a:schemeClr val="tx1"/>
              </a:solidFill>
              <a:latin typeface="Montserrat Medium" panose="00000600000000000000" pitchFamily="2" charset="0"/>
              <a:cs typeface="Times New Roman" panose="02020603050405020304" pitchFamily="18" charset="0"/>
            </a:rPr>
            <a:t>Use visualization tools, e.g. matplotlib and folium to visualize the data</a:t>
          </a:r>
          <a:endParaRPr lang="en-US" sz="1000" kern="1200" dirty="0">
            <a:solidFill>
              <a:schemeClr val="tx1"/>
            </a:solidFill>
            <a:latin typeface="Montserrat Medium" panose="00000600000000000000" pitchFamily="2" charset="0"/>
            <a:cs typeface="Times New Roman" panose="02020603050405020304" pitchFamily="18" charset="0"/>
          </a:endParaRPr>
        </a:p>
      </dsp:txBody>
      <dsp:txXfrm>
        <a:off x="45998" y="2976582"/>
        <a:ext cx="2194903" cy="1284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39EE5-5F7C-411A-98F6-DFF6AC67A868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36097-6947-4175-B97D-C961BB799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4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32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objective function is defined as: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data point in the data set, Si is a cluster (set of data points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cluster mean(the center of cluster of Si)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K-Means Clustering Algorithm: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Choose a value of k, number of clusters to be formed.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Randomly select k data points from the data set as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intital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cluster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centeroids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/centers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For each datapoint: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Compute the distance between the datapoint and the cluster centroid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Assign the datapoint to the closest centroid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For each cluster calculate the new mean based on the datapoints in the cluster.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Repeat 3 &amp; 4 steps until mean of the clusters stops changing or maximum number of iterations reached.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https://medium.datadriveninvestor.com/k-means-clustering-b89d349e98e6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372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775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776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4923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991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41DB-0CF0-4671-B97E-5226F2D1E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84FD2-A6A5-4D8F-B219-410DAB75D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81D99-88A6-4A4E-8B44-C8A81D042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5D49-6AA8-4988-A2B6-22810C759230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7D089-2546-4C45-B13C-CAF2668A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8BBE5-3793-4721-A4D0-6ECBC84D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10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4590-ADD4-47DB-B9DA-2A36C8E5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8D79E-FB6B-44FE-B818-983C8FD06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70B2B-E058-4833-86A9-C27E837FD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5D49-6AA8-4988-A2B6-22810C759230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3AF6D-5430-4E31-983E-EA94232D5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AD96E-AB4F-4337-9A8E-95A9EA985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20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C72B0D-E5BB-4E16-B59D-844382E67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49FF4D-2027-4FBD-8428-756A23714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763BB-3317-4874-9473-1F87D482A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5D49-6AA8-4988-A2B6-22810C759230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8781B-A255-42AA-AEBA-C42A14378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79FF3-83D8-4482-B00F-27D39BE3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32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66913" y="2655800"/>
            <a:ext cx="7743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783375" y="617343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10386991" y="5576535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11857671" y="4444464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11695069" y="656503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3181688" y="67751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639280" y="3605307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348720" y="85746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676313" y="144115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11085359" y="4833763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11843811" y="5582348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211084" y="2128745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1861977" y="301904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823323" y="2667459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4567031" y="517173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10685372" y="609006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44236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2061367" y="2339725"/>
            <a:ext cx="7776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061367" y="4015348"/>
            <a:ext cx="7776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8063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◎"/>
              <a:defRPr sz="3200"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6961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◎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6243545" y="1600200"/>
            <a:ext cx="4900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◎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290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C51C-141C-4090-A2CD-6B0DEF4A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6108F-6514-47CD-9F89-B70BB5B42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040B4-613F-4A4A-98DC-E37519B3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5D49-6AA8-4988-A2B6-22810C759230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0AB6E-B30D-4AD3-B104-10A5F8422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96A07-A903-48F6-94CE-2ED8B7DC6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2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42CF3-1819-46BA-9470-E7C784FB1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D472A-252D-400D-9F01-9FE9FDA59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ADBE9-FBF1-49B3-BC01-B94FDD71B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5D49-6AA8-4988-A2B6-22810C759230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22480-5D52-46EB-AA03-270DD77FB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CF574-02A9-44D6-8572-4A622115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98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DF3C-F913-4B6B-8464-AFF23FD8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D32C1-B515-43D6-8BF3-25B2FE396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78FD6-F227-464C-9FC7-6D908B0D4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792A4-1A72-4BAB-84A2-C6D1142D8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5D49-6AA8-4988-A2B6-22810C759230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D2F0A-5F8C-4F89-A708-8DEB021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86F56-CD29-4220-9EFA-ECF7A415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99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AD5E-DB47-4695-BD1F-12581E322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077BB-E511-4FFD-A013-51C2EF24E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E3AEC-1EB2-4BF9-BA3B-3C13E220E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C6A1C-6D4A-46D8-95E6-2FEBD1B7F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5A0BDB-9ECD-4B07-98E7-C49E30820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A4E260-873A-4033-8119-40939062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5D49-6AA8-4988-A2B6-22810C759230}" type="datetimeFigureOut">
              <a:rPr lang="en-US" smtClean="0"/>
              <a:t>3/28/22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4A96B2-7C24-4227-9907-617DF24E8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79A7DB-8BB2-4B52-8940-3E2047B3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7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7570-7824-4C09-81F8-44A2C64B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4E68BC-DD8F-4CA2-8FE3-C5A08B603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5D49-6AA8-4988-A2B6-22810C759230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218AFD-D7F7-4D89-BF92-6F388C17D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85AE-B080-40BC-80FA-063032203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96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4478DB-6E4F-41C7-90F2-752C953C8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5D49-6AA8-4988-A2B6-22810C759230}" type="datetimeFigureOut">
              <a:rPr lang="en-US" smtClean="0"/>
              <a:t>3/28/22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A44ED6-913D-4547-BB94-4EF8A4C78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F337E-F0C3-42F5-BA87-453777BA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46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70BA6-4CE7-49EC-B227-A6835844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67E32-2D4C-4C2D-9A0B-C87F64490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5AC32-B2E5-42EC-ADD5-2C4CF9BDD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336B0-A868-4704-8C8D-63CDFA139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5D49-6AA8-4988-A2B6-22810C759230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FF849-84FB-4129-A6EA-99868AB77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D74A5-8EF3-4352-8D0E-94BCC77B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66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1872-B00B-4ECB-972A-19CE5CA10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9ACA6-3815-4C44-8551-3A69AF4D3E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2A7A8-4DE9-4CA6-BC5A-A7EA28DB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0953C-B38B-419B-9A75-45C0D0B7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5D49-6AA8-4988-A2B6-22810C759230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43742-04D5-4A57-9CEE-4F047FE93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C0C3-9D68-4406-9FA6-2114BE902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9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FFD386-6847-4894-BFDE-683596D8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BCF7-EBCA-4D8A-99E0-03A85620D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3740F-80B6-4FDB-B6DF-BB6C2D4BD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35D49-6AA8-4988-A2B6-22810C759230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D97FD-84DC-40E5-8BAA-503DA7B92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CE58A-9945-44D1-BB56-755471D65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9BA0E-2CAA-4BA1-80D5-0A972A5F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58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epa.gov/smartgrowth/smart-location-database-technical-documentation-and-user-guide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epa.gov/smartgrowth/smart-location-database-technical-documentation-and-user-guide" TargetMode="Externa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5442360" y="2516565"/>
            <a:ext cx="6580312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-US" sz="2133" dirty="0">
                <a:solidFill>
                  <a:srgbClr val="002060"/>
                </a:solidFill>
                <a:latin typeface="Montserrat ExtraBold" panose="00000900000000000000" pitchFamily="2" charset="0"/>
                <a:ea typeface="Calibri" panose="020F0502020204030204" pitchFamily="34" charset="0"/>
              </a:rPr>
              <a:t>Exploring Rideshare Usage Pattern using K- prototype segmentation analysis for the City of Chicago in the era of pandemic</a:t>
            </a:r>
            <a:endParaRPr sz="2133" dirty="0">
              <a:solidFill>
                <a:srgbClr val="00206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2DA55B-02C9-4EA4-90CC-9CBD03C7C2DF}"/>
              </a:ext>
            </a:extLst>
          </p:cNvPr>
          <p:cNvSpPr/>
          <p:nvPr/>
        </p:nvSpPr>
        <p:spPr>
          <a:xfrm>
            <a:off x="1" y="0"/>
            <a:ext cx="533539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E7E0A-812F-474D-9DA7-99CFD159895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59" b="89669" l="9884" r="93605">
                        <a14:foregroundMark x1="20736" y1="20248" x2="22868" y2="31612"/>
                        <a14:foregroundMark x1="19380" y1="39256" x2="28101" y2="42975"/>
                        <a14:foregroundMark x1="23256" y1="52479" x2="25775" y2="56198"/>
                        <a14:foregroundMark x1="51744" y1="40289" x2="50969" y2="43802"/>
                        <a14:foregroundMark x1="51744" y1="27273" x2="56395" y2="26860"/>
                        <a14:foregroundMark x1="51938" y1="14876" x2="55814" y2="10950"/>
                        <a14:foregroundMark x1="52132" y1="5165" x2="52519" y2="6818"/>
                        <a14:foregroundMark x1="81977" y1="22727" x2="86434" y2="32231"/>
                        <a14:foregroundMark x1="86434" y1="32231" x2="86434" y2="32025"/>
                        <a14:foregroundMark x1="81395" y1="39669" x2="87597" y2="40909"/>
                        <a14:foregroundMark x1="78295" y1="53926" x2="82364" y2="52893"/>
                        <a14:foregroundMark x1="93605" y1="43595" x2="93605" y2="435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451" y="1193410"/>
            <a:ext cx="3841459" cy="3603229"/>
          </a:xfrm>
          <a:prstGeom prst="rect">
            <a:avLst/>
          </a:prstGeom>
        </p:spPr>
      </p:pic>
      <p:sp>
        <p:nvSpPr>
          <p:cNvPr id="5" name="Google Shape;70;p12">
            <a:extLst>
              <a:ext uri="{FF2B5EF4-FFF2-40B4-BE49-F238E27FC236}">
                <a16:creationId xmlns:a16="http://schemas.microsoft.com/office/drawing/2014/main" id="{5B242292-A79D-445E-8E67-E3B064CB2EB9}"/>
              </a:ext>
            </a:extLst>
          </p:cNvPr>
          <p:cNvSpPr txBox="1">
            <a:spLocks/>
          </p:cNvSpPr>
          <p:nvPr/>
        </p:nvSpPr>
        <p:spPr>
          <a:xfrm>
            <a:off x="5510636" y="420209"/>
            <a:ext cx="6580312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2133" dirty="0">
                <a:solidFill>
                  <a:schemeClr val="tx2">
                    <a:lumMod val="10000"/>
                  </a:schemeClr>
                </a:solidFill>
                <a:latin typeface="Montserrat Medium" panose="00000600000000000000" pitchFamily="2" charset="0"/>
              </a:rPr>
              <a:t>CSCE 5063: MACHINE LEARNING</a:t>
            </a:r>
          </a:p>
          <a:p>
            <a:pPr algn="ctr"/>
            <a:endParaRPr lang="en-US" sz="2133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</a:endParaRPr>
          </a:p>
          <a:p>
            <a:pPr algn="ctr"/>
            <a:r>
              <a:rPr lang="en-US" sz="2400" dirty="0"/>
              <a:t>Project Update Presentation</a:t>
            </a:r>
            <a:endParaRPr lang="en-US" sz="2133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6" name="Google Shape;70;p12">
            <a:extLst>
              <a:ext uri="{FF2B5EF4-FFF2-40B4-BE49-F238E27FC236}">
                <a16:creationId xmlns:a16="http://schemas.microsoft.com/office/drawing/2014/main" id="{1BBD0235-1638-49CC-9684-909BEF754068}"/>
              </a:ext>
            </a:extLst>
          </p:cNvPr>
          <p:cNvSpPr txBox="1">
            <a:spLocks/>
          </p:cNvSpPr>
          <p:nvPr/>
        </p:nvSpPr>
        <p:spPr>
          <a:xfrm>
            <a:off x="5510636" y="4891391"/>
            <a:ext cx="6580312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1467" dirty="0">
                <a:solidFill>
                  <a:schemeClr val="tx2">
                    <a:lumMod val="10000"/>
                  </a:schemeClr>
                </a:solidFill>
                <a:latin typeface="Montserrat Medium" panose="00000600000000000000" pitchFamily="2" charset="0"/>
              </a:rPr>
              <a:t>PRESENTED BY</a:t>
            </a:r>
          </a:p>
          <a:p>
            <a:pPr algn="ctr"/>
            <a:r>
              <a:rPr lang="en-US" sz="1467" dirty="0">
                <a:solidFill>
                  <a:schemeClr val="tx2">
                    <a:lumMod val="10000"/>
                  </a:schemeClr>
                </a:solidFill>
                <a:latin typeface="Montserrat Medium" panose="00000600000000000000" pitchFamily="2" charset="0"/>
              </a:rPr>
              <a:t> </a:t>
            </a:r>
          </a:p>
          <a:p>
            <a:pPr algn="ctr"/>
            <a:r>
              <a:rPr lang="en-US" sz="1467" dirty="0">
                <a:solidFill>
                  <a:schemeClr val="tx2">
                    <a:lumMod val="10000"/>
                  </a:schemeClr>
                </a:solidFill>
                <a:latin typeface="Montserrat Medium" panose="00000600000000000000" pitchFamily="2" charset="0"/>
              </a:rPr>
              <a:t>SHAKIL AHMED RAFI  (010782622) </a:t>
            </a:r>
          </a:p>
          <a:p>
            <a:pPr algn="ctr"/>
            <a:endParaRPr lang="en-US" sz="14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</a:endParaRPr>
          </a:p>
          <a:p>
            <a:pPr algn="ctr"/>
            <a:r>
              <a:rPr lang="en-US" sz="1467" dirty="0">
                <a:solidFill>
                  <a:schemeClr val="tx2">
                    <a:lumMod val="10000"/>
                  </a:schemeClr>
                </a:solidFill>
                <a:latin typeface="Montserrat Medium" panose="00000600000000000000" pitchFamily="2" charset="0"/>
              </a:rPr>
              <a:t>ARNA NISHITA NITHILA (010972702)</a:t>
            </a:r>
          </a:p>
          <a:p>
            <a:pPr algn="ctr"/>
            <a:endParaRPr lang="en-US" sz="14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A1D46C4C-D3D0-4462-8E67-55FA09373D88}"/>
              </a:ext>
            </a:extLst>
          </p:cNvPr>
          <p:cNvSpPr/>
          <p:nvPr/>
        </p:nvSpPr>
        <p:spPr>
          <a:xfrm>
            <a:off x="3920456" y="-72052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DATA AND 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99F953-C407-4C2F-9F95-1D89B87E50DC}"/>
              </a:ext>
            </a:extLst>
          </p:cNvPr>
          <p:cNvSpPr/>
          <p:nvPr/>
        </p:nvSpPr>
        <p:spPr>
          <a:xfrm>
            <a:off x="170419" y="867079"/>
            <a:ext cx="2236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598" indent="0">
              <a:buNone/>
            </a:pPr>
            <a:r>
              <a:rPr lang="en-US" dirty="0"/>
              <a:t>Employment Density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7D8452-0A4C-45E5-9F74-8537084CD215}"/>
              </a:ext>
            </a:extLst>
          </p:cNvPr>
          <p:cNvSpPr/>
          <p:nvPr/>
        </p:nvSpPr>
        <p:spPr>
          <a:xfrm>
            <a:off x="274693" y="6411001"/>
            <a:ext cx="1167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Lucida Grande"/>
              </a:rPr>
              <a:t>(</a:t>
            </a:r>
            <a:r>
              <a:rPr lang="en-US" b="0" i="0" u="none" strike="noStrike" dirty="0">
                <a:solidFill>
                  <a:srgbClr val="0071BC"/>
                </a:solidFill>
                <a:effectLst/>
                <a:latin typeface="Lucida Grande"/>
                <a:hlinkClick r:id="rId2"/>
              </a:rPr>
              <a:t>https://www.epa.gov/smartgrowth/smart-location-database-technical-documentation-and-user-guide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ADD21B-4DB4-44D5-8D6E-509C0FFD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12" y="1474399"/>
            <a:ext cx="11671176" cy="6051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74AED4-118E-4A58-86B7-2E3843193B03}"/>
              </a:ext>
            </a:extLst>
          </p:cNvPr>
          <p:cNvSpPr/>
          <p:nvPr/>
        </p:nvSpPr>
        <p:spPr>
          <a:xfrm>
            <a:off x="170419" y="2302219"/>
            <a:ext cx="2010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598" indent="0">
              <a:buNone/>
            </a:pPr>
            <a:r>
              <a:rPr lang="en-US" dirty="0" err="1"/>
              <a:t>LandUse</a:t>
            </a:r>
            <a:r>
              <a:rPr lang="en-US" dirty="0"/>
              <a:t> Diversity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98984F-0222-4392-B072-A03171FC6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073" y="3473569"/>
            <a:ext cx="9788991" cy="29374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63055E-C8C8-4D0A-9EDE-99202A565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631" y="2436238"/>
            <a:ext cx="6952880" cy="88166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85411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A1D46C4C-D3D0-4462-8E67-55FA09373D88}"/>
              </a:ext>
            </a:extLst>
          </p:cNvPr>
          <p:cNvSpPr/>
          <p:nvPr/>
        </p:nvSpPr>
        <p:spPr>
          <a:xfrm>
            <a:off x="3920456" y="-72052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DATA AND SOURCE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7D8452-0A4C-45E5-9F74-8537084CD215}"/>
              </a:ext>
            </a:extLst>
          </p:cNvPr>
          <p:cNvSpPr/>
          <p:nvPr/>
        </p:nvSpPr>
        <p:spPr>
          <a:xfrm>
            <a:off x="340311" y="6007327"/>
            <a:ext cx="1167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Lucida Grande"/>
              </a:rPr>
              <a:t>(</a:t>
            </a:r>
            <a:r>
              <a:rPr lang="en-US" b="0" i="0" u="none" strike="noStrike" dirty="0">
                <a:solidFill>
                  <a:srgbClr val="0071BC"/>
                </a:solidFill>
                <a:effectLst/>
                <a:latin typeface="Lucida Grande"/>
                <a:hlinkClick r:id="rId2"/>
              </a:rPr>
              <a:t>https://www.epa.gov/smartgrowth/smart-location-database-technical-documentation-and-user-guide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39838C-5825-4396-A4F6-ADD94CDC8BE6}"/>
              </a:ext>
            </a:extLst>
          </p:cNvPr>
          <p:cNvSpPr/>
          <p:nvPr/>
        </p:nvSpPr>
        <p:spPr>
          <a:xfrm>
            <a:off x="262671" y="1051745"/>
            <a:ext cx="2274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598" indent="0">
              <a:buNone/>
            </a:pPr>
            <a:r>
              <a:rPr lang="en-US" dirty="0"/>
              <a:t>Distance from Transit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2D59EA-F678-4028-95C2-548B20C8EFCC}"/>
              </a:ext>
            </a:extLst>
          </p:cNvPr>
          <p:cNvGrpSpPr/>
          <p:nvPr/>
        </p:nvGrpSpPr>
        <p:grpSpPr>
          <a:xfrm>
            <a:off x="544496" y="1596158"/>
            <a:ext cx="10854431" cy="1422250"/>
            <a:chOff x="544496" y="1596158"/>
            <a:chExt cx="10854431" cy="14222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330018D-6B7D-4529-9E35-4668E9DDD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-724"/>
            <a:stretch/>
          </p:blipFill>
          <p:spPr>
            <a:xfrm>
              <a:off x="544496" y="1596158"/>
              <a:ext cx="10854431" cy="14222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C79230-5698-41B3-B6D8-DF40C23EAF46}"/>
                </a:ext>
              </a:extLst>
            </p:cNvPr>
            <p:cNvSpPr/>
            <p:nvPr/>
          </p:nvSpPr>
          <p:spPr>
            <a:xfrm>
              <a:off x="1748901" y="2645546"/>
              <a:ext cx="9650026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5716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A1D46C4C-D3D0-4462-8E67-55FA09373D88}"/>
              </a:ext>
            </a:extLst>
          </p:cNvPr>
          <p:cNvSpPr/>
          <p:nvPr/>
        </p:nvSpPr>
        <p:spPr>
          <a:xfrm>
            <a:off x="3920456" y="-72052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DATA AND SOURCE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39838C-5825-4396-A4F6-ADD94CDC8BE6}"/>
              </a:ext>
            </a:extLst>
          </p:cNvPr>
          <p:cNvSpPr/>
          <p:nvPr/>
        </p:nvSpPr>
        <p:spPr>
          <a:xfrm>
            <a:off x="262671" y="1051745"/>
            <a:ext cx="1657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598" indent="0">
              <a:buNone/>
            </a:pPr>
            <a:r>
              <a:rPr lang="en-US" dirty="0"/>
              <a:t>Final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7E4CC-93B8-4342-8D56-52132EA1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372" y="2347340"/>
            <a:ext cx="6745711" cy="440036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2B9A410-5C30-463F-BACB-90CEDA6AAD93}"/>
              </a:ext>
            </a:extLst>
          </p:cNvPr>
          <p:cNvGrpSpPr/>
          <p:nvPr/>
        </p:nvGrpSpPr>
        <p:grpSpPr>
          <a:xfrm>
            <a:off x="437965" y="1565813"/>
            <a:ext cx="2274857" cy="1364914"/>
            <a:chOff x="5202" y="741650"/>
            <a:chExt cx="2274857" cy="136491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A75DA16-01CC-48DA-BD77-C792F157AAAB}"/>
                </a:ext>
              </a:extLst>
            </p:cNvPr>
            <p:cNvSpPr/>
            <p:nvPr/>
          </p:nvSpPr>
          <p:spPr>
            <a:xfrm>
              <a:off x="5202" y="741650"/>
              <a:ext cx="2274857" cy="136491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1DFDE588-D852-44B8-9CA9-F528B5EE3CE4}"/>
                </a:ext>
              </a:extLst>
            </p:cNvPr>
            <p:cNvSpPr txBox="1"/>
            <p:nvPr/>
          </p:nvSpPr>
          <p:spPr>
            <a:xfrm>
              <a:off x="45179" y="781627"/>
              <a:ext cx="2194903" cy="12849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tx1"/>
                  </a:solidFill>
                  <a:latin typeface="Montserrat Medium" panose="00000600000000000000" pitchFamily="2" charset="0"/>
                  <a:cs typeface="Times New Roman" panose="02020603050405020304" pitchFamily="18" charset="0"/>
                </a:rPr>
                <a:t>Download data as CSV from different sources and read it using Pandas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76F18-4281-4AFF-A9E0-FDB27B5013FA}"/>
              </a:ext>
            </a:extLst>
          </p:cNvPr>
          <p:cNvGrpSpPr/>
          <p:nvPr/>
        </p:nvGrpSpPr>
        <p:grpSpPr>
          <a:xfrm>
            <a:off x="262671" y="4183889"/>
            <a:ext cx="2274857" cy="1364914"/>
            <a:chOff x="3190002" y="741650"/>
            <a:chExt cx="2274857" cy="136491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224E00C-4DD1-4173-AEB3-6A5B7951D9F3}"/>
                </a:ext>
              </a:extLst>
            </p:cNvPr>
            <p:cNvSpPr/>
            <p:nvPr/>
          </p:nvSpPr>
          <p:spPr>
            <a:xfrm>
              <a:off x="3190002" y="741650"/>
              <a:ext cx="2274857" cy="136491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6D1E5BAC-CF0B-4C40-B261-C31F6625394A}"/>
                </a:ext>
              </a:extLst>
            </p:cNvPr>
            <p:cNvSpPr txBox="1"/>
            <p:nvPr/>
          </p:nvSpPr>
          <p:spPr>
            <a:xfrm>
              <a:off x="3229977" y="741650"/>
              <a:ext cx="2194903" cy="12849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tx1"/>
                  </a:solidFill>
                  <a:latin typeface="Montserrat Medium" panose="00000600000000000000" pitchFamily="2" charset="0"/>
                  <a:cs typeface="Times New Roman" panose="02020603050405020304" pitchFamily="18" charset="0"/>
                </a:rPr>
                <a:t>Clean up data using </a:t>
              </a:r>
              <a:r>
                <a:rPr lang="en-US" sz="1000" kern="1200" dirty="0" err="1">
                  <a:solidFill>
                    <a:schemeClr val="tx1"/>
                  </a:solidFill>
                  <a:latin typeface="Montserrat Medium" panose="00000600000000000000" pitchFamily="2" charset="0"/>
                  <a:cs typeface="Times New Roman" panose="02020603050405020304" pitchFamily="18" charset="0"/>
                </a:rPr>
                <a:t>dropna</a:t>
              </a:r>
              <a:r>
                <a:rPr lang="en-US" sz="1000" kern="1200" dirty="0">
                  <a:solidFill>
                    <a:schemeClr val="tx1"/>
                  </a:solidFill>
                  <a:latin typeface="Montserrat Medium" panose="00000600000000000000" pitchFamily="2" charset="0"/>
                  <a:cs typeface="Times New Roman" panose="02020603050405020304" pitchFamily="18" charset="0"/>
                </a:rPr>
                <a:t>() and converting columns to the appropriate data types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9F858D-9217-4695-98C4-95EA8789DBCB}"/>
              </a:ext>
            </a:extLst>
          </p:cNvPr>
          <p:cNvGrpSpPr/>
          <p:nvPr/>
        </p:nvGrpSpPr>
        <p:grpSpPr>
          <a:xfrm rot="5400000">
            <a:off x="1256616" y="3275226"/>
            <a:ext cx="482269" cy="564164"/>
            <a:chOff x="2480247" y="1142025"/>
            <a:chExt cx="482269" cy="564164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C2F2FCD-638F-41F9-A637-1D8DA09620B1}"/>
                </a:ext>
              </a:extLst>
            </p:cNvPr>
            <p:cNvSpPr/>
            <p:nvPr/>
          </p:nvSpPr>
          <p:spPr>
            <a:xfrm>
              <a:off x="2480247" y="1142025"/>
              <a:ext cx="482269" cy="56416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Arrow: Right 4">
              <a:extLst>
                <a:ext uri="{FF2B5EF4-FFF2-40B4-BE49-F238E27FC236}">
                  <a16:creationId xmlns:a16="http://schemas.microsoft.com/office/drawing/2014/main" id="{18F75200-6916-4485-94DE-D14B5A53C274}"/>
                </a:ext>
              </a:extLst>
            </p:cNvPr>
            <p:cNvSpPr txBox="1"/>
            <p:nvPr/>
          </p:nvSpPr>
          <p:spPr>
            <a:xfrm>
              <a:off x="2480247" y="1254858"/>
              <a:ext cx="337588" cy="3384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000" kern="1200">
                <a:solidFill>
                  <a:schemeClr val="tx1"/>
                </a:solidFill>
                <a:latin typeface="Montserrat Medium" panose="00000600000000000000" pitchFamily="2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2BE744F-65C8-4AD1-8723-457AE4276B1B}"/>
              </a:ext>
            </a:extLst>
          </p:cNvPr>
          <p:cNvSpPr txBox="1"/>
          <p:nvPr/>
        </p:nvSpPr>
        <p:spPr>
          <a:xfrm>
            <a:off x="4448592" y="1523389"/>
            <a:ext cx="736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Dropping nulls values ( including population &lt;=0, Distance from transit&lt;0, Median Income &lt;0, </a:t>
            </a:r>
            <a:r>
              <a:rPr lang="en-US" dirty="0" err="1"/>
              <a:t>LanUse</a:t>
            </a:r>
            <a:r>
              <a:rPr lang="en-US" dirty="0"/>
              <a:t> diversity &lt;0)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6F865A-DC11-42CC-B45C-582C749D5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855" y="2347340"/>
            <a:ext cx="7513338" cy="80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0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A6515C4D-9151-4F56-8644-1A8B9F36750F}"/>
              </a:ext>
            </a:extLst>
          </p:cNvPr>
          <p:cNvSpPr/>
          <p:nvPr/>
        </p:nvSpPr>
        <p:spPr>
          <a:xfrm>
            <a:off x="3920456" y="-77645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POTENTIAL FRAMEWORK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72695B-0CAB-447E-AC23-DBD33E827218}"/>
              </a:ext>
            </a:extLst>
          </p:cNvPr>
          <p:cNvGrpSpPr/>
          <p:nvPr/>
        </p:nvGrpSpPr>
        <p:grpSpPr>
          <a:xfrm>
            <a:off x="140951" y="1510010"/>
            <a:ext cx="854088" cy="836629"/>
            <a:chOff x="981502" y="797817"/>
            <a:chExt cx="1421124" cy="142278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43809E-6E01-4C1C-81CF-B1F93470AA5A}"/>
                </a:ext>
              </a:extLst>
            </p:cNvPr>
            <p:cNvGrpSpPr/>
            <p:nvPr/>
          </p:nvGrpSpPr>
          <p:grpSpPr>
            <a:xfrm>
              <a:off x="1091299" y="882384"/>
              <a:ext cx="1201530" cy="1201530"/>
              <a:chOff x="-396294" y="196445"/>
              <a:chExt cx="1201530" cy="120153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312E92C-E87B-448C-A602-2FACBB4723DB}"/>
                  </a:ext>
                </a:extLst>
              </p:cNvPr>
              <p:cNvSpPr/>
              <p:nvPr/>
            </p:nvSpPr>
            <p:spPr>
              <a:xfrm>
                <a:off x="-396294" y="196445"/>
                <a:ext cx="1201530" cy="1201530"/>
              </a:xfrm>
              <a:prstGeom prst="ellipse">
                <a:avLst/>
              </a:prstGeom>
              <a:solidFill>
                <a:srgbClr val="00206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3CFBA5-51A9-42BD-9D01-D40D28D14E0A}"/>
                  </a:ext>
                </a:extLst>
              </p:cNvPr>
              <p:cNvSpPr txBox="1"/>
              <p:nvPr/>
            </p:nvSpPr>
            <p:spPr>
              <a:xfrm>
                <a:off x="-383580" y="575134"/>
                <a:ext cx="1171456" cy="471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Pandas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B768F00-7A81-43B1-9130-45F26BA9DB9E}"/>
                </a:ext>
              </a:extLst>
            </p:cNvPr>
            <p:cNvGrpSpPr/>
            <p:nvPr/>
          </p:nvGrpSpPr>
          <p:grpSpPr>
            <a:xfrm>
              <a:off x="981502" y="797817"/>
              <a:ext cx="1421124" cy="1422788"/>
              <a:chOff x="-2945987" y="-3118122"/>
              <a:chExt cx="13177107" cy="13192536"/>
            </a:xfrm>
            <a:solidFill>
              <a:srgbClr val="130F17"/>
            </a:solidFill>
          </p:grpSpPr>
          <p:sp>
            <p:nvSpPr>
              <p:cNvPr id="10" name="Donut 143">
                <a:extLst>
                  <a:ext uri="{FF2B5EF4-FFF2-40B4-BE49-F238E27FC236}">
                    <a16:creationId xmlns:a16="http://schemas.microsoft.com/office/drawing/2014/main" id="{5C0A845C-8DE9-4CD7-8086-A276E241CDFD}"/>
                  </a:ext>
                </a:extLst>
              </p:cNvPr>
              <p:cNvSpPr/>
              <p:nvPr/>
            </p:nvSpPr>
            <p:spPr>
              <a:xfrm>
                <a:off x="-2765892" y="-2918048"/>
                <a:ext cx="12801630" cy="12801630"/>
              </a:xfrm>
              <a:prstGeom prst="donut">
                <a:avLst>
                  <a:gd name="adj" fmla="val 6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122B383-94EA-4D33-934C-5BFB0B9C76FE}"/>
                  </a:ext>
                </a:extLst>
              </p:cNvPr>
              <p:cNvSpPr/>
              <p:nvPr/>
            </p:nvSpPr>
            <p:spPr>
              <a:xfrm>
                <a:off x="9759076" y="3236487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FF3299A-5124-47D7-AE3F-50536993DEA3}"/>
                  </a:ext>
                </a:extLst>
              </p:cNvPr>
              <p:cNvSpPr/>
              <p:nvPr/>
            </p:nvSpPr>
            <p:spPr>
              <a:xfrm>
                <a:off x="3394385" y="-3118122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3F38CCF-DED6-45AB-9697-DA07301EC10D}"/>
                  </a:ext>
                </a:extLst>
              </p:cNvPr>
              <p:cNvSpPr/>
              <p:nvPr/>
            </p:nvSpPr>
            <p:spPr>
              <a:xfrm>
                <a:off x="-2945987" y="3248554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64B235B-5A0A-44EB-89DE-6E5A5099F00C}"/>
                  </a:ext>
                </a:extLst>
              </p:cNvPr>
              <p:cNvSpPr/>
              <p:nvPr/>
            </p:nvSpPr>
            <p:spPr>
              <a:xfrm>
                <a:off x="3385023" y="9602370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63D58E-A827-47BA-8F0D-08D86F11E0B0}"/>
              </a:ext>
            </a:extLst>
          </p:cNvPr>
          <p:cNvGrpSpPr/>
          <p:nvPr/>
        </p:nvGrpSpPr>
        <p:grpSpPr>
          <a:xfrm>
            <a:off x="149604" y="2475550"/>
            <a:ext cx="854088" cy="836629"/>
            <a:chOff x="981502" y="797817"/>
            <a:chExt cx="1421124" cy="142278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34ECBCD-279E-43AD-BFC4-590978D6B2C6}"/>
                </a:ext>
              </a:extLst>
            </p:cNvPr>
            <p:cNvGrpSpPr/>
            <p:nvPr/>
          </p:nvGrpSpPr>
          <p:grpSpPr>
            <a:xfrm>
              <a:off x="1049334" y="882384"/>
              <a:ext cx="1280815" cy="1201530"/>
              <a:chOff x="-438259" y="196445"/>
              <a:chExt cx="1280815" cy="120153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D9EE76A-7469-4A94-9B78-7525A37D238F}"/>
                  </a:ext>
                </a:extLst>
              </p:cNvPr>
              <p:cNvSpPr/>
              <p:nvPr/>
            </p:nvSpPr>
            <p:spPr>
              <a:xfrm>
                <a:off x="-396294" y="196445"/>
                <a:ext cx="1201530" cy="1201530"/>
              </a:xfrm>
              <a:prstGeom prst="ellipse">
                <a:avLst/>
              </a:prstGeom>
              <a:solidFill>
                <a:srgbClr val="00206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13293F-3967-45AE-9D09-55CA6CD558FD}"/>
                  </a:ext>
                </a:extLst>
              </p:cNvPr>
              <p:cNvSpPr txBox="1"/>
              <p:nvPr/>
            </p:nvSpPr>
            <p:spPr>
              <a:xfrm>
                <a:off x="-438259" y="575134"/>
                <a:ext cx="1280815" cy="471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err="1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Numpy</a:t>
                </a:r>
                <a:endParaRPr lang="en-US" sz="1200" dirty="0">
                  <a:solidFill>
                    <a:schemeClr val="bg1"/>
                  </a:solidFill>
                  <a:latin typeface="Montserrat SemiBold" panose="00000700000000000000" pitchFamily="2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9A691E3-F629-47D0-9D28-1DFAF4963F62}"/>
                </a:ext>
              </a:extLst>
            </p:cNvPr>
            <p:cNvGrpSpPr/>
            <p:nvPr/>
          </p:nvGrpSpPr>
          <p:grpSpPr>
            <a:xfrm>
              <a:off x="981502" y="797817"/>
              <a:ext cx="1421124" cy="1422788"/>
              <a:chOff x="-2945987" y="-3118122"/>
              <a:chExt cx="13177107" cy="13192536"/>
            </a:xfrm>
            <a:solidFill>
              <a:srgbClr val="130F17"/>
            </a:solidFill>
          </p:grpSpPr>
          <p:sp>
            <p:nvSpPr>
              <p:cNvPr id="20" name="Donut 143">
                <a:extLst>
                  <a:ext uri="{FF2B5EF4-FFF2-40B4-BE49-F238E27FC236}">
                    <a16:creationId xmlns:a16="http://schemas.microsoft.com/office/drawing/2014/main" id="{3BBA5644-666B-4BAF-89BD-050D391F7280}"/>
                  </a:ext>
                </a:extLst>
              </p:cNvPr>
              <p:cNvSpPr/>
              <p:nvPr/>
            </p:nvSpPr>
            <p:spPr>
              <a:xfrm>
                <a:off x="-2765892" y="-2918048"/>
                <a:ext cx="12801630" cy="12801630"/>
              </a:xfrm>
              <a:prstGeom prst="donut">
                <a:avLst>
                  <a:gd name="adj" fmla="val 6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3F166D7-B28A-4B31-8B56-772A95B28074}"/>
                  </a:ext>
                </a:extLst>
              </p:cNvPr>
              <p:cNvSpPr/>
              <p:nvPr/>
            </p:nvSpPr>
            <p:spPr>
              <a:xfrm>
                <a:off x="9759076" y="3236487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FDDC4EF-6E11-4326-8311-5ECA0F82E191}"/>
                  </a:ext>
                </a:extLst>
              </p:cNvPr>
              <p:cNvSpPr/>
              <p:nvPr/>
            </p:nvSpPr>
            <p:spPr>
              <a:xfrm>
                <a:off x="3394385" y="-3118122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639496A-D337-4841-A377-0DE8D8EFC5DB}"/>
                  </a:ext>
                </a:extLst>
              </p:cNvPr>
              <p:cNvSpPr/>
              <p:nvPr/>
            </p:nvSpPr>
            <p:spPr>
              <a:xfrm>
                <a:off x="-2945987" y="3248554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A2CC8A7-3CF6-4DFF-8125-C832AE71CF3B}"/>
                  </a:ext>
                </a:extLst>
              </p:cNvPr>
              <p:cNvSpPr/>
              <p:nvPr/>
            </p:nvSpPr>
            <p:spPr>
              <a:xfrm>
                <a:off x="3385023" y="9602370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C4C98B6-D9C3-4C3A-9A59-688227F7E0B0}"/>
              </a:ext>
            </a:extLst>
          </p:cNvPr>
          <p:cNvGrpSpPr/>
          <p:nvPr/>
        </p:nvGrpSpPr>
        <p:grpSpPr>
          <a:xfrm>
            <a:off x="143441" y="3453942"/>
            <a:ext cx="854088" cy="836629"/>
            <a:chOff x="981502" y="797817"/>
            <a:chExt cx="1421124" cy="142278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67D7047-06F2-4483-8131-706BDE7BA77F}"/>
                </a:ext>
              </a:extLst>
            </p:cNvPr>
            <p:cNvGrpSpPr/>
            <p:nvPr/>
          </p:nvGrpSpPr>
          <p:grpSpPr>
            <a:xfrm>
              <a:off x="1088976" y="882384"/>
              <a:ext cx="1201530" cy="1201530"/>
              <a:chOff x="-398617" y="196445"/>
              <a:chExt cx="1201530" cy="1201530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80DC701-C051-4C3A-8EE9-AB5C46C69EFF}"/>
                  </a:ext>
                </a:extLst>
              </p:cNvPr>
              <p:cNvSpPr/>
              <p:nvPr/>
            </p:nvSpPr>
            <p:spPr>
              <a:xfrm>
                <a:off x="-398617" y="196445"/>
                <a:ext cx="1201530" cy="1201530"/>
              </a:xfrm>
              <a:prstGeom prst="ellipse">
                <a:avLst/>
              </a:prstGeom>
              <a:solidFill>
                <a:srgbClr val="00206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5EE2CC2-F5DE-46B9-BFEA-46B84522D0E4}"/>
                  </a:ext>
                </a:extLst>
              </p:cNvPr>
              <p:cNvSpPr txBox="1"/>
              <p:nvPr/>
            </p:nvSpPr>
            <p:spPr>
              <a:xfrm>
                <a:off x="-299557" y="575134"/>
                <a:ext cx="1003418" cy="785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Scikit-</a:t>
                </a:r>
              </a:p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Learn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81D4AB-D769-4DD3-B77C-11876448CFC5}"/>
                </a:ext>
              </a:extLst>
            </p:cNvPr>
            <p:cNvGrpSpPr/>
            <p:nvPr/>
          </p:nvGrpSpPr>
          <p:grpSpPr>
            <a:xfrm>
              <a:off x="981502" y="797817"/>
              <a:ext cx="1421124" cy="1422788"/>
              <a:chOff x="-2945987" y="-3118122"/>
              <a:chExt cx="13177107" cy="13192536"/>
            </a:xfrm>
            <a:solidFill>
              <a:srgbClr val="130F17"/>
            </a:solidFill>
          </p:grpSpPr>
          <p:sp>
            <p:nvSpPr>
              <p:cNvPr id="30" name="Donut 143">
                <a:extLst>
                  <a:ext uri="{FF2B5EF4-FFF2-40B4-BE49-F238E27FC236}">
                    <a16:creationId xmlns:a16="http://schemas.microsoft.com/office/drawing/2014/main" id="{D5A7E041-9C1F-4C65-A836-D0B567B90E4D}"/>
                  </a:ext>
                </a:extLst>
              </p:cNvPr>
              <p:cNvSpPr/>
              <p:nvPr/>
            </p:nvSpPr>
            <p:spPr>
              <a:xfrm>
                <a:off x="-2765892" y="-2918048"/>
                <a:ext cx="12801630" cy="12801630"/>
              </a:xfrm>
              <a:prstGeom prst="donut">
                <a:avLst>
                  <a:gd name="adj" fmla="val 6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EE5101B-3C0C-4790-82C7-4DE2891EC757}"/>
                  </a:ext>
                </a:extLst>
              </p:cNvPr>
              <p:cNvSpPr/>
              <p:nvPr/>
            </p:nvSpPr>
            <p:spPr>
              <a:xfrm>
                <a:off x="9759076" y="3236487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2FBCA8B-A99F-49BA-A29B-DFFAE2BEBD7F}"/>
                  </a:ext>
                </a:extLst>
              </p:cNvPr>
              <p:cNvSpPr/>
              <p:nvPr/>
            </p:nvSpPr>
            <p:spPr>
              <a:xfrm>
                <a:off x="3394385" y="-3118122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B1D05FF-BB81-46D8-8A04-9AFE6833B824}"/>
                  </a:ext>
                </a:extLst>
              </p:cNvPr>
              <p:cNvSpPr/>
              <p:nvPr/>
            </p:nvSpPr>
            <p:spPr>
              <a:xfrm>
                <a:off x="-2945987" y="3248554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2C5A4E1-112D-4715-9D8A-3AF1D308937A}"/>
                  </a:ext>
                </a:extLst>
              </p:cNvPr>
              <p:cNvSpPr/>
              <p:nvPr/>
            </p:nvSpPr>
            <p:spPr>
              <a:xfrm>
                <a:off x="3385023" y="9602370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5BFB7B8-B800-4232-AC3D-D5CB2C999C13}"/>
              </a:ext>
            </a:extLst>
          </p:cNvPr>
          <p:cNvSpPr txBox="1"/>
          <p:nvPr/>
        </p:nvSpPr>
        <p:spPr>
          <a:xfrm>
            <a:off x="1036229" y="1625276"/>
            <a:ext cx="609600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Montserrat Medium" panose="00000600000000000000" pitchFamily="2" charset="0"/>
                <a:ea typeface="Calibri" panose="020F0502020204030204" pitchFamily="34" charset="0"/>
              </a:rPr>
              <a:t>For handling data frames</a:t>
            </a:r>
            <a:endParaRPr lang="en-US" sz="2400" dirty="0">
              <a:latin typeface="Montserrat Medium" panose="000006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A0453F-05DE-4098-832E-14F92975B5AF}"/>
              </a:ext>
            </a:extLst>
          </p:cNvPr>
          <p:cNvSpPr txBox="1"/>
          <p:nvPr/>
        </p:nvSpPr>
        <p:spPr>
          <a:xfrm>
            <a:off x="1027432" y="2413604"/>
            <a:ext cx="6491331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ontserrat Medium" panose="00000600000000000000" pitchFamily="2" charset="0"/>
                <a:ea typeface="Calibri" panose="020F0502020204030204" pitchFamily="34" charset="0"/>
              </a:rPr>
              <a:t>F</a:t>
            </a:r>
            <a:r>
              <a:rPr lang="en-US" sz="1867" dirty="0">
                <a:latin typeface="Montserrat Medium" panose="00000600000000000000" pitchFamily="2" charset="0"/>
                <a:ea typeface="Calibri" panose="020F0502020204030204" pitchFamily="34" charset="0"/>
              </a:rPr>
              <a:t>or fast numerical computations </a:t>
            </a:r>
          </a:p>
          <a:p>
            <a:r>
              <a:rPr lang="en-US" sz="1867" dirty="0">
                <a:latin typeface="Montserrat Medium" panose="00000600000000000000" pitchFamily="2" charset="0"/>
                <a:ea typeface="Calibri" panose="020F0502020204030204" pitchFamily="34" charset="0"/>
              </a:rPr>
              <a:t>and as the back-end to Pandas</a:t>
            </a:r>
            <a:endParaRPr lang="en-US" sz="2400" dirty="0">
              <a:latin typeface="Montserrat Medium" panose="000006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E0EF7B-E5D1-49AB-8331-C2F209E5C175}"/>
              </a:ext>
            </a:extLst>
          </p:cNvPr>
          <p:cNvSpPr txBox="1"/>
          <p:nvPr/>
        </p:nvSpPr>
        <p:spPr>
          <a:xfrm>
            <a:off x="1048894" y="3564927"/>
            <a:ext cx="4949819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ontserrat Medium" panose="00000600000000000000" pitchFamily="2" charset="0"/>
                <a:ea typeface="Calibri" panose="020F0502020204030204" pitchFamily="34" charset="0"/>
              </a:rPr>
              <a:t>F</a:t>
            </a:r>
            <a:r>
              <a:rPr lang="en-US" sz="1867" dirty="0">
                <a:latin typeface="Montserrat Medium" panose="00000600000000000000" pitchFamily="2" charset="0"/>
                <a:ea typeface="Calibri" panose="020F0502020204030204" pitchFamily="34" charset="0"/>
              </a:rPr>
              <a:t>or its rich ecosystem of machine learning tools including K-means</a:t>
            </a:r>
            <a:endParaRPr lang="en-US" sz="2400" dirty="0">
              <a:latin typeface="Montserrat Medium" panose="00000600000000000000" pitchFamily="2" charset="0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B5A01A9-A254-421C-8BD7-4AC36CDA2D4E}"/>
              </a:ext>
            </a:extLst>
          </p:cNvPr>
          <p:cNvGrpSpPr/>
          <p:nvPr/>
        </p:nvGrpSpPr>
        <p:grpSpPr>
          <a:xfrm>
            <a:off x="8545347" y="1156549"/>
            <a:ext cx="2034253" cy="879620"/>
            <a:chOff x="6175828" y="1718100"/>
            <a:chExt cx="2034253" cy="879620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83CA353-8EA6-4FBC-AF7F-276EEA5B1E77}"/>
                </a:ext>
              </a:extLst>
            </p:cNvPr>
            <p:cNvGrpSpPr/>
            <p:nvPr/>
          </p:nvGrpSpPr>
          <p:grpSpPr>
            <a:xfrm>
              <a:off x="6175828" y="1718100"/>
              <a:ext cx="1364841" cy="879620"/>
              <a:chOff x="6175828" y="1718100"/>
              <a:chExt cx="1364841" cy="879620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BE864A4-2B9A-4B1F-B940-8DEFC28F00DB}"/>
                  </a:ext>
                </a:extLst>
              </p:cNvPr>
              <p:cNvGrpSpPr/>
              <p:nvPr/>
            </p:nvGrpSpPr>
            <p:grpSpPr>
              <a:xfrm>
                <a:off x="6417835" y="1718100"/>
                <a:ext cx="1122834" cy="879620"/>
                <a:chOff x="6417835" y="1718100"/>
                <a:chExt cx="1122834" cy="87962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2C9E3DDC-7A9B-423F-B736-BFC11607C44F}"/>
                    </a:ext>
                  </a:extLst>
                </p:cNvPr>
                <p:cNvSpPr/>
                <p:nvPr/>
              </p:nvSpPr>
              <p:spPr>
                <a:xfrm>
                  <a:off x="6478584" y="2285949"/>
                  <a:ext cx="289411" cy="311771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5A1296E7-2A66-4FA7-A9A3-22398AB9FF11}"/>
                    </a:ext>
                  </a:extLst>
                </p:cNvPr>
                <p:cNvSpPr/>
                <p:nvPr/>
              </p:nvSpPr>
              <p:spPr>
                <a:xfrm>
                  <a:off x="6478583" y="2002722"/>
                  <a:ext cx="289411" cy="31177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39B32737-1A41-4D60-8688-9AAB4879DC23}"/>
                    </a:ext>
                  </a:extLst>
                </p:cNvPr>
                <p:cNvSpPr/>
                <p:nvPr/>
              </p:nvSpPr>
              <p:spPr>
                <a:xfrm>
                  <a:off x="6679671" y="1846837"/>
                  <a:ext cx="289411" cy="311771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66323B3C-6FB8-4E72-AD46-9C54E5F58EB9}"/>
                    </a:ext>
                  </a:extLst>
                </p:cNvPr>
                <p:cNvSpPr/>
                <p:nvPr/>
              </p:nvSpPr>
              <p:spPr>
                <a:xfrm>
                  <a:off x="6846498" y="2239895"/>
                  <a:ext cx="289411" cy="31177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67ABB212-4178-488F-9B8F-24B1F1F90C33}"/>
                    </a:ext>
                  </a:extLst>
                </p:cNvPr>
                <p:cNvSpPr/>
                <p:nvPr/>
              </p:nvSpPr>
              <p:spPr>
                <a:xfrm>
                  <a:off x="6917968" y="1956356"/>
                  <a:ext cx="289411" cy="311771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11F45073-A95E-4BBB-9FD9-9473354FE2C2}"/>
                    </a:ext>
                  </a:extLst>
                </p:cNvPr>
                <p:cNvSpPr/>
                <p:nvPr/>
              </p:nvSpPr>
              <p:spPr>
                <a:xfrm>
                  <a:off x="7106553" y="2239896"/>
                  <a:ext cx="289411" cy="31177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FE176B41-5309-4884-BB9B-361856A7CB42}"/>
                    </a:ext>
                  </a:extLst>
                </p:cNvPr>
                <p:cNvSpPr/>
                <p:nvPr/>
              </p:nvSpPr>
              <p:spPr>
                <a:xfrm>
                  <a:off x="6417835" y="1724654"/>
                  <a:ext cx="289411" cy="31177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890B276-4C4E-48CD-8730-1EC4D785BE28}"/>
                    </a:ext>
                  </a:extLst>
                </p:cNvPr>
                <p:cNvSpPr/>
                <p:nvPr/>
              </p:nvSpPr>
              <p:spPr>
                <a:xfrm>
                  <a:off x="7127438" y="1718100"/>
                  <a:ext cx="289411" cy="311771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078AC3F-FBC8-4EDA-91C6-045E9EA4327C}"/>
                    </a:ext>
                  </a:extLst>
                </p:cNvPr>
                <p:cNvSpPr/>
                <p:nvPr/>
              </p:nvSpPr>
              <p:spPr>
                <a:xfrm>
                  <a:off x="7251258" y="2011269"/>
                  <a:ext cx="289411" cy="31177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FE9E8BC-5A21-46CC-A939-9D8B4B399CBD}"/>
                  </a:ext>
                </a:extLst>
              </p:cNvPr>
              <p:cNvSpPr/>
              <p:nvPr/>
            </p:nvSpPr>
            <p:spPr>
              <a:xfrm>
                <a:off x="6175828" y="2052277"/>
                <a:ext cx="289411" cy="31177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8C33CE8-0F20-4688-ACF1-934A18612386}"/>
                </a:ext>
              </a:extLst>
            </p:cNvPr>
            <p:cNvSpPr txBox="1"/>
            <p:nvPr/>
          </p:nvSpPr>
          <p:spPr>
            <a:xfrm>
              <a:off x="6603223" y="2086950"/>
              <a:ext cx="16068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Variables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281ED-0352-4D09-9F4B-148CEF5AF608}"/>
              </a:ext>
            </a:extLst>
          </p:cNvPr>
          <p:cNvSpPr/>
          <p:nvPr/>
        </p:nvSpPr>
        <p:spPr>
          <a:xfrm>
            <a:off x="156249" y="6330471"/>
            <a:ext cx="10468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https://medium.datadriveninvestor.com/k-means-clustering-b89d349e98e6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FEFD38C-7C11-4597-94B6-2FF4DC263EDB}"/>
              </a:ext>
            </a:extLst>
          </p:cNvPr>
          <p:cNvSpPr/>
          <p:nvPr/>
        </p:nvSpPr>
        <p:spPr>
          <a:xfrm>
            <a:off x="6679672" y="5504155"/>
            <a:ext cx="398244" cy="170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4F2B1F-6CE0-4A10-A380-B100EB18747C}"/>
              </a:ext>
            </a:extLst>
          </p:cNvPr>
          <p:cNvSpPr txBox="1"/>
          <p:nvPr/>
        </p:nvSpPr>
        <p:spPr>
          <a:xfrm>
            <a:off x="6635792" y="5458421"/>
            <a:ext cx="571587" cy="25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AE29DDC-203C-4BD0-80D6-E2C8DBD49E8A}"/>
              </a:ext>
            </a:extLst>
          </p:cNvPr>
          <p:cNvSpPr/>
          <p:nvPr/>
        </p:nvSpPr>
        <p:spPr>
          <a:xfrm>
            <a:off x="10431262" y="4275603"/>
            <a:ext cx="1506184" cy="1002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4BEE867-7277-47BA-909D-5347AC4C5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70"/>
          <a:stretch/>
        </p:blipFill>
        <p:spPr>
          <a:xfrm>
            <a:off x="8217280" y="2022100"/>
            <a:ext cx="2867025" cy="422026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579CD84-D305-44E7-8AFE-640F97829918}"/>
              </a:ext>
            </a:extLst>
          </p:cNvPr>
          <p:cNvGrpSpPr/>
          <p:nvPr/>
        </p:nvGrpSpPr>
        <p:grpSpPr>
          <a:xfrm>
            <a:off x="10765289" y="4816690"/>
            <a:ext cx="1328917" cy="2041245"/>
            <a:chOff x="78125" y="2332735"/>
            <a:chExt cx="2114843" cy="3248444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A13A0F2-6670-4D0B-85D4-418579A1392D}"/>
                </a:ext>
              </a:extLst>
            </p:cNvPr>
            <p:cNvGrpSpPr/>
            <p:nvPr/>
          </p:nvGrpSpPr>
          <p:grpSpPr>
            <a:xfrm>
              <a:off x="78125" y="4354812"/>
              <a:ext cx="922264" cy="742451"/>
              <a:chOff x="2893469" y="2955455"/>
              <a:chExt cx="2183190" cy="1521079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A164628A-974E-4182-BA87-48AC21D6016B}"/>
                  </a:ext>
                </a:extLst>
              </p:cNvPr>
              <p:cNvGrpSpPr/>
              <p:nvPr/>
            </p:nvGrpSpPr>
            <p:grpSpPr>
              <a:xfrm>
                <a:off x="3393699" y="2955455"/>
                <a:ext cx="1274410" cy="686794"/>
                <a:chOff x="1118526" y="1379970"/>
                <a:chExt cx="1653900" cy="891306"/>
              </a:xfrm>
            </p:grpSpPr>
            <p:pic>
              <p:nvPicPr>
                <p:cNvPr id="132" name="Picture 131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C9DD894-13AF-4418-99AC-9720546B53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9081" y="1379970"/>
                  <a:ext cx="632790" cy="632790"/>
                </a:xfrm>
                <a:prstGeom prst="rect">
                  <a:avLst/>
                </a:prstGeom>
              </p:spPr>
            </p:pic>
            <p:pic>
              <p:nvPicPr>
                <p:cNvPr id="133" name="Picture 132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537D137-BA62-40A1-B786-95FACEB56A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9636" y="1638486"/>
                  <a:ext cx="632790" cy="632790"/>
                </a:xfrm>
                <a:prstGeom prst="rect">
                  <a:avLst/>
                </a:prstGeom>
              </p:spPr>
            </p:pic>
            <p:pic>
              <p:nvPicPr>
                <p:cNvPr id="134" name="Picture 133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C177811F-854D-4E72-B2A5-F06DB7553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526" y="1638485"/>
                  <a:ext cx="632790" cy="632790"/>
                </a:xfrm>
                <a:prstGeom prst="rect">
                  <a:avLst/>
                </a:prstGeom>
              </p:spPr>
            </p:pic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EE91659-4D9D-4A64-BEBC-C74B46BBE561}"/>
                  </a:ext>
                </a:extLst>
              </p:cNvPr>
              <p:cNvSpPr txBox="1"/>
              <p:nvPr/>
            </p:nvSpPr>
            <p:spPr>
              <a:xfrm>
                <a:off x="2893469" y="3698723"/>
                <a:ext cx="2183190" cy="777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67" b="1" dirty="0">
                    <a:solidFill>
                      <a:srgbClr val="222A35"/>
                    </a:solidFill>
                    <a:latin typeface="Montserrat SemiBold" panose="00000700000000000000" pitchFamily="2" charset="0"/>
                  </a:rPr>
                  <a:t> </a:t>
                </a:r>
                <a:endParaRPr lang="en-US" sz="1600" dirty="0">
                  <a:solidFill>
                    <a:srgbClr val="9B2234"/>
                  </a:solidFill>
                  <a:latin typeface="Montserrat SemiBold" panose="00000700000000000000" pitchFamily="2" charset="0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A447018-19F6-48E2-AD34-6A5DA6073D68}"/>
                </a:ext>
              </a:extLst>
            </p:cNvPr>
            <p:cNvGrpSpPr/>
            <p:nvPr/>
          </p:nvGrpSpPr>
          <p:grpSpPr>
            <a:xfrm>
              <a:off x="161751" y="2756089"/>
              <a:ext cx="922264" cy="742451"/>
              <a:chOff x="2893469" y="2955455"/>
              <a:chExt cx="2183190" cy="1521079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4BD7A01D-B341-4FBC-AB11-CC90C995AF17}"/>
                  </a:ext>
                </a:extLst>
              </p:cNvPr>
              <p:cNvGrpSpPr/>
              <p:nvPr/>
            </p:nvGrpSpPr>
            <p:grpSpPr>
              <a:xfrm>
                <a:off x="3393699" y="2955455"/>
                <a:ext cx="1274410" cy="686794"/>
                <a:chOff x="1118526" y="1379970"/>
                <a:chExt cx="1653900" cy="891306"/>
              </a:xfrm>
            </p:grpSpPr>
            <p:pic>
              <p:nvPicPr>
                <p:cNvPr id="127" name="Picture 126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3628963-36D8-466F-8FB0-B1D9CA7A6E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9081" y="1379970"/>
                  <a:ext cx="632790" cy="632790"/>
                </a:xfrm>
                <a:prstGeom prst="rect">
                  <a:avLst/>
                </a:prstGeom>
              </p:spPr>
            </p:pic>
            <p:pic>
              <p:nvPicPr>
                <p:cNvPr id="128" name="Picture 127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E2E0386F-63BB-4057-A7CE-2D874D7284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9636" y="1638486"/>
                  <a:ext cx="632790" cy="632790"/>
                </a:xfrm>
                <a:prstGeom prst="rect">
                  <a:avLst/>
                </a:prstGeom>
              </p:spPr>
            </p:pic>
            <p:pic>
              <p:nvPicPr>
                <p:cNvPr id="129" name="Picture 128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EBA59A25-C0A6-4837-BAAA-20B82C5D7C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526" y="1638485"/>
                  <a:ext cx="632790" cy="632790"/>
                </a:xfrm>
                <a:prstGeom prst="rect">
                  <a:avLst/>
                </a:prstGeom>
              </p:spPr>
            </p:pic>
          </p:grp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7A1C73F-5875-4ACB-9CD0-A7D3C3EECA37}"/>
                  </a:ext>
                </a:extLst>
              </p:cNvPr>
              <p:cNvSpPr txBox="1"/>
              <p:nvPr/>
            </p:nvSpPr>
            <p:spPr>
              <a:xfrm>
                <a:off x="2893469" y="3698723"/>
                <a:ext cx="2183190" cy="777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67" b="1" dirty="0">
                    <a:solidFill>
                      <a:srgbClr val="222A35"/>
                    </a:solidFill>
                    <a:latin typeface="Montserrat SemiBold" panose="00000700000000000000" pitchFamily="2" charset="0"/>
                  </a:rPr>
                  <a:t> </a:t>
                </a:r>
                <a:endParaRPr lang="en-US" sz="1600" dirty="0">
                  <a:solidFill>
                    <a:srgbClr val="9B2234"/>
                  </a:solidFill>
                  <a:latin typeface="Montserrat SemiBold" panose="00000700000000000000" pitchFamily="2" charset="0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B179D0D-2B75-4996-BB73-265BF08A0F95}"/>
                </a:ext>
              </a:extLst>
            </p:cNvPr>
            <p:cNvGrpSpPr/>
            <p:nvPr/>
          </p:nvGrpSpPr>
          <p:grpSpPr>
            <a:xfrm>
              <a:off x="318494" y="2332735"/>
              <a:ext cx="1874474" cy="3248444"/>
              <a:chOff x="318494" y="2332735"/>
              <a:chExt cx="1874474" cy="3248444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3009B27-1345-49CC-9DF1-AA57DF70C7E7}"/>
                  </a:ext>
                </a:extLst>
              </p:cNvPr>
              <p:cNvGrpSpPr/>
              <p:nvPr/>
            </p:nvGrpSpPr>
            <p:grpSpPr>
              <a:xfrm>
                <a:off x="494645" y="3497878"/>
                <a:ext cx="1431740" cy="871946"/>
                <a:chOff x="4932713" y="988537"/>
                <a:chExt cx="2326574" cy="1447630"/>
              </a:xfrm>
            </p:grpSpPr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9467950-9411-4B70-A71E-066FC8923E4B}"/>
                    </a:ext>
                  </a:extLst>
                </p:cNvPr>
                <p:cNvSpPr txBox="1"/>
                <p:nvPr/>
              </p:nvSpPr>
              <p:spPr>
                <a:xfrm>
                  <a:off x="4932713" y="1874090"/>
                  <a:ext cx="2326574" cy="562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600" dirty="0">
                    <a:solidFill>
                      <a:srgbClr val="9B2234"/>
                    </a:solidFill>
                    <a:latin typeface="Montserrat SemiBold" panose="00000700000000000000" pitchFamily="2" charset="0"/>
                  </a:endParaRPr>
                </a:p>
              </p:txBody>
            </p: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0509B708-031C-4E90-9117-ECF17139E8C6}"/>
                    </a:ext>
                  </a:extLst>
                </p:cNvPr>
                <p:cNvGrpSpPr/>
                <p:nvPr/>
              </p:nvGrpSpPr>
              <p:grpSpPr>
                <a:xfrm>
                  <a:off x="4958372" y="988537"/>
                  <a:ext cx="2293551" cy="424578"/>
                  <a:chOff x="4920642" y="2526372"/>
                  <a:chExt cx="1880764" cy="348164"/>
                </a:xfrm>
              </p:grpSpPr>
              <p:pic>
                <p:nvPicPr>
                  <p:cNvPr id="119" name="Picture 118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4460F564-4C4B-49E2-8D76-9C5C1802BE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20642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120" name="Picture 119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54B9BDE6-7C22-4E0E-89F5-2E50821D66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2675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121" name="Picture 120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CEB73547-F620-47B0-9E85-147636C3BE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60828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122" name="Picture 121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93674075-82D7-41CD-9813-51083AAB55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4592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123" name="Picture 122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CA5ED21B-C7BE-4BCB-806E-20F91C8059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73823" y="2526372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124" name="Picture 123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3DAD1351-4724-4AAA-83F2-A991FABD4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4778" y="2557908"/>
                    <a:ext cx="316628" cy="31662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B1F6C690-B19A-4DC8-AB70-7D881B2BAC25}"/>
                    </a:ext>
                  </a:extLst>
                </p:cNvPr>
                <p:cNvGrpSpPr/>
                <p:nvPr/>
              </p:nvGrpSpPr>
              <p:grpSpPr>
                <a:xfrm>
                  <a:off x="4958372" y="1436615"/>
                  <a:ext cx="2293551" cy="386121"/>
                  <a:chOff x="4920642" y="2557908"/>
                  <a:chExt cx="1880764" cy="316628"/>
                </a:xfrm>
              </p:grpSpPr>
              <p:pic>
                <p:nvPicPr>
                  <p:cNvPr id="113" name="Picture 112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EC506735-946E-4029-8271-529867B038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20642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114" name="Picture 113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867035B9-3FE1-49EE-AFD9-6D975D7E67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2675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115" name="Picture 114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9FAB7A72-A8D1-48B6-B283-4C53DB15C3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60828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116" name="Picture 115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3C8AB8DA-1EA0-47C2-A238-240B5639BD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4592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117" name="Picture 116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416D645B-63CB-40C0-980B-C85D573DF0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56625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118" name="Picture 117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0A76DC8E-0706-4991-A987-93FC5DD893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4778" y="2557908"/>
                    <a:ext cx="316628" cy="31662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472CC98D-E45E-4830-979B-1C68E599D582}"/>
                  </a:ext>
                </a:extLst>
              </p:cNvPr>
              <p:cNvGrpSpPr/>
              <p:nvPr/>
            </p:nvGrpSpPr>
            <p:grpSpPr>
              <a:xfrm>
                <a:off x="744600" y="2332735"/>
                <a:ext cx="922264" cy="742451"/>
                <a:chOff x="2893469" y="2955455"/>
                <a:chExt cx="2183190" cy="1521079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0AAD98FC-845F-4024-B574-C4834F57481B}"/>
                    </a:ext>
                  </a:extLst>
                </p:cNvPr>
                <p:cNvGrpSpPr/>
                <p:nvPr/>
              </p:nvGrpSpPr>
              <p:grpSpPr>
                <a:xfrm>
                  <a:off x="3393699" y="2955455"/>
                  <a:ext cx="1274410" cy="686794"/>
                  <a:chOff x="1118526" y="1379970"/>
                  <a:chExt cx="1653900" cy="891306"/>
                </a:xfrm>
              </p:grpSpPr>
              <p:pic>
                <p:nvPicPr>
                  <p:cNvPr id="107" name="Picture 106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194B3888-C974-4B2D-AB6B-D621A0F44A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29081" y="1379970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6E8D12F1-2A3C-4767-AD4B-9FB0D0EDA8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39636" y="1638486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Picture 108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327710C5-F8D8-4C15-BB66-87DED8AAB3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526" y="1638485"/>
                    <a:ext cx="632790" cy="63279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3188CD3-0B8E-4543-8F01-E1867DF17A3B}"/>
                    </a:ext>
                  </a:extLst>
                </p:cNvPr>
                <p:cNvSpPr txBox="1"/>
                <p:nvPr/>
              </p:nvSpPr>
              <p:spPr>
                <a:xfrm>
                  <a:off x="2893469" y="3698723"/>
                  <a:ext cx="2183190" cy="7778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67" b="1" dirty="0">
                      <a:solidFill>
                        <a:srgbClr val="222A35"/>
                      </a:solidFill>
                      <a:latin typeface="Montserrat SemiBold" panose="00000700000000000000" pitchFamily="2" charset="0"/>
                    </a:rPr>
                    <a:t> </a:t>
                  </a:r>
                  <a:endParaRPr lang="en-US" sz="1600" dirty="0">
                    <a:solidFill>
                      <a:srgbClr val="9B2234"/>
                    </a:solidFill>
                    <a:latin typeface="Montserrat SemiBold" panose="00000700000000000000" pitchFamily="2" charset="0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8E4E2AE1-3EB9-4412-9D7A-9C0577530374}"/>
                  </a:ext>
                </a:extLst>
              </p:cNvPr>
              <p:cNvGrpSpPr/>
              <p:nvPr/>
            </p:nvGrpSpPr>
            <p:grpSpPr>
              <a:xfrm>
                <a:off x="1270704" y="2877211"/>
                <a:ext cx="922264" cy="742451"/>
                <a:chOff x="2893469" y="2955455"/>
                <a:chExt cx="2183190" cy="1521079"/>
              </a:xfrm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BFC77036-3FF4-4B7B-A90B-E05BFF669A73}"/>
                    </a:ext>
                  </a:extLst>
                </p:cNvPr>
                <p:cNvGrpSpPr/>
                <p:nvPr/>
              </p:nvGrpSpPr>
              <p:grpSpPr>
                <a:xfrm>
                  <a:off x="3393699" y="2955455"/>
                  <a:ext cx="1274410" cy="686794"/>
                  <a:chOff x="1118526" y="1379970"/>
                  <a:chExt cx="1653900" cy="891306"/>
                </a:xfrm>
              </p:grpSpPr>
              <p:pic>
                <p:nvPicPr>
                  <p:cNvPr id="102" name="Picture 101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CBD41FCA-457A-4127-8D2C-3C5DFFDA0B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29081" y="1379970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D479A76B-1991-4EC8-9A7A-13D29DBAAB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39636" y="1638486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104" name="Picture 103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5C45BB37-D358-41B2-814F-007F11C972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526" y="1638485"/>
                    <a:ext cx="632790" cy="63279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FBEBE15-3430-4FD7-A45C-1CFBDEFC6CBB}"/>
                    </a:ext>
                  </a:extLst>
                </p:cNvPr>
                <p:cNvSpPr txBox="1"/>
                <p:nvPr/>
              </p:nvSpPr>
              <p:spPr>
                <a:xfrm>
                  <a:off x="2893469" y="3698723"/>
                  <a:ext cx="2183190" cy="7778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67" b="1" dirty="0">
                      <a:solidFill>
                        <a:srgbClr val="222A35"/>
                      </a:solidFill>
                      <a:latin typeface="Montserrat SemiBold" panose="00000700000000000000" pitchFamily="2" charset="0"/>
                    </a:rPr>
                    <a:t> </a:t>
                  </a:r>
                  <a:endParaRPr lang="en-US" sz="1600" dirty="0">
                    <a:solidFill>
                      <a:srgbClr val="9B2234"/>
                    </a:solidFill>
                    <a:latin typeface="Montserrat SemiBold" panose="00000700000000000000" pitchFamily="2" charset="0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46D3475E-ECD8-4EB4-BB54-4C5641AAAB46}"/>
                  </a:ext>
                </a:extLst>
              </p:cNvPr>
              <p:cNvGrpSpPr/>
              <p:nvPr/>
            </p:nvGrpSpPr>
            <p:grpSpPr>
              <a:xfrm>
                <a:off x="700763" y="4838728"/>
                <a:ext cx="922264" cy="742451"/>
                <a:chOff x="2893469" y="2955455"/>
                <a:chExt cx="2183190" cy="1521079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65C5F4F7-8AEF-4EEA-9ABE-02A134953902}"/>
                    </a:ext>
                  </a:extLst>
                </p:cNvPr>
                <p:cNvGrpSpPr/>
                <p:nvPr/>
              </p:nvGrpSpPr>
              <p:grpSpPr>
                <a:xfrm>
                  <a:off x="3393699" y="2955455"/>
                  <a:ext cx="1274410" cy="686794"/>
                  <a:chOff x="1118526" y="1379970"/>
                  <a:chExt cx="1653900" cy="891306"/>
                </a:xfrm>
              </p:grpSpPr>
              <p:pic>
                <p:nvPicPr>
                  <p:cNvPr id="95" name="Picture 94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0BC373B1-D285-4CD9-A4D7-68FEBE4A76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29081" y="1379970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28BE4036-89F7-4024-AF23-FD46456448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39636" y="1638486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57E11632-047A-4A8E-966D-9EC8A0F4CF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526" y="1638485"/>
                    <a:ext cx="632790" cy="63279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CC7E7E16-56A7-4AA6-AE28-41752A9F8CA9}"/>
                    </a:ext>
                  </a:extLst>
                </p:cNvPr>
                <p:cNvSpPr txBox="1"/>
                <p:nvPr/>
              </p:nvSpPr>
              <p:spPr>
                <a:xfrm>
                  <a:off x="2893469" y="3698723"/>
                  <a:ext cx="2183190" cy="7778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67" b="1" dirty="0">
                      <a:solidFill>
                        <a:srgbClr val="222A35"/>
                      </a:solidFill>
                      <a:latin typeface="Montserrat SemiBold" panose="00000700000000000000" pitchFamily="2" charset="0"/>
                    </a:rPr>
                    <a:t> </a:t>
                  </a:r>
                  <a:endParaRPr lang="en-US" sz="1600" dirty="0">
                    <a:solidFill>
                      <a:srgbClr val="9B2234"/>
                    </a:solidFill>
                    <a:latin typeface="Montserrat SemiBold" panose="00000700000000000000" pitchFamily="2" charset="0"/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8506BB1-B915-4DC3-B42C-B854A561F928}"/>
                  </a:ext>
                </a:extLst>
              </p:cNvPr>
              <p:cNvGrpSpPr/>
              <p:nvPr/>
            </p:nvGrpSpPr>
            <p:grpSpPr>
              <a:xfrm>
                <a:off x="1264179" y="4400812"/>
                <a:ext cx="922264" cy="742451"/>
                <a:chOff x="2893469" y="2955455"/>
                <a:chExt cx="2183190" cy="1521079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EC830E9C-5222-4B63-88A2-371404FAF90A}"/>
                    </a:ext>
                  </a:extLst>
                </p:cNvPr>
                <p:cNvGrpSpPr/>
                <p:nvPr/>
              </p:nvGrpSpPr>
              <p:grpSpPr>
                <a:xfrm>
                  <a:off x="3393699" y="2955455"/>
                  <a:ext cx="1274410" cy="686794"/>
                  <a:chOff x="1118526" y="1379970"/>
                  <a:chExt cx="1653900" cy="891306"/>
                </a:xfrm>
              </p:grpSpPr>
              <p:pic>
                <p:nvPicPr>
                  <p:cNvPr id="90" name="Picture 89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86C18D89-9A85-49F3-8AF6-95E4FDB001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29081" y="1379970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91" name="Picture 90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772D6DA1-0F3B-4070-B121-8C68BEBEAE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39636" y="1638486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3F5706C9-9BB6-484C-92D9-E1AD03CC82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alphaModFix amt="75000"/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526" y="1638485"/>
                    <a:ext cx="632790" cy="63279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0424775-D29B-4F27-859A-49B28268BDEC}"/>
                    </a:ext>
                  </a:extLst>
                </p:cNvPr>
                <p:cNvSpPr txBox="1"/>
                <p:nvPr/>
              </p:nvSpPr>
              <p:spPr>
                <a:xfrm>
                  <a:off x="2893469" y="3698723"/>
                  <a:ext cx="2183190" cy="7778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67" b="1" dirty="0">
                      <a:solidFill>
                        <a:srgbClr val="222A35"/>
                      </a:solidFill>
                      <a:latin typeface="Montserrat SemiBold" panose="00000700000000000000" pitchFamily="2" charset="0"/>
                    </a:rPr>
                    <a:t> </a:t>
                  </a:r>
                  <a:endParaRPr lang="en-US" sz="1600" dirty="0">
                    <a:solidFill>
                      <a:srgbClr val="9B2234"/>
                    </a:solidFill>
                    <a:latin typeface="Montserrat SemiBold" panose="00000700000000000000" pitchFamily="2" charset="0"/>
                  </a:endParaRPr>
                </a:p>
              </p:txBody>
            </p:sp>
          </p:grpSp>
          <p:pic>
            <p:nvPicPr>
              <p:cNvPr id="82" name="Graphic 81" descr="Arrow Up outline">
                <a:extLst>
                  <a:ext uri="{FF2B5EF4-FFF2-40B4-BE49-F238E27FC236}">
                    <a16:creationId xmlns:a16="http://schemas.microsoft.com/office/drawing/2014/main" id="{E5775CED-F14E-4977-B549-A0DB4F00E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8878" y="3078203"/>
                <a:ext cx="378924" cy="378924"/>
              </a:xfrm>
              <a:prstGeom prst="rect">
                <a:avLst/>
              </a:prstGeom>
            </p:spPr>
          </p:pic>
          <p:pic>
            <p:nvPicPr>
              <p:cNvPr id="83" name="Graphic 82" descr="Arrow Up outline">
                <a:extLst>
                  <a:ext uri="{FF2B5EF4-FFF2-40B4-BE49-F238E27FC236}">
                    <a16:creationId xmlns:a16="http://schemas.microsoft.com/office/drawing/2014/main" id="{B096425A-6260-463F-8AB3-BA5BFD0D4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55563" y="2817119"/>
                <a:ext cx="378924" cy="378924"/>
              </a:xfrm>
              <a:prstGeom prst="rect">
                <a:avLst/>
              </a:prstGeom>
            </p:spPr>
          </p:pic>
          <p:pic>
            <p:nvPicPr>
              <p:cNvPr id="84" name="Graphic 83" descr="Arrow Up outline">
                <a:extLst>
                  <a:ext uri="{FF2B5EF4-FFF2-40B4-BE49-F238E27FC236}">
                    <a16:creationId xmlns:a16="http://schemas.microsoft.com/office/drawing/2014/main" id="{E53E6E1D-AF21-42D0-B728-954EE5A57D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69487" y="3164679"/>
                <a:ext cx="378924" cy="378924"/>
              </a:xfrm>
              <a:prstGeom prst="rect">
                <a:avLst/>
              </a:prstGeom>
            </p:spPr>
          </p:pic>
          <p:pic>
            <p:nvPicPr>
              <p:cNvPr id="85" name="Graphic 84" descr="Arrow Up outline">
                <a:extLst>
                  <a:ext uri="{FF2B5EF4-FFF2-40B4-BE49-F238E27FC236}">
                    <a16:creationId xmlns:a16="http://schemas.microsoft.com/office/drawing/2014/main" id="{633D1DD6-119F-469F-8371-075141DB7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984025">
                <a:off x="971423" y="4285442"/>
                <a:ext cx="378924" cy="378924"/>
              </a:xfrm>
              <a:prstGeom prst="rect">
                <a:avLst/>
              </a:prstGeom>
            </p:spPr>
          </p:pic>
          <p:pic>
            <p:nvPicPr>
              <p:cNvPr id="86" name="Graphic 85" descr="Arrow Up outline">
                <a:extLst>
                  <a:ext uri="{FF2B5EF4-FFF2-40B4-BE49-F238E27FC236}">
                    <a16:creationId xmlns:a16="http://schemas.microsoft.com/office/drawing/2014/main" id="{379371D2-FFAC-48A9-ACB1-4717F0B53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984025">
                <a:off x="318494" y="4000857"/>
                <a:ext cx="378924" cy="378924"/>
              </a:xfrm>
              <a:prstGeom prst="rect">
                <a:avLst/>
              </a:prstGeom>
            </p:spPr>
          </p:pic>
          <p:pic>
            <p:nvPicPr>
              <p:cNvPr id="87" name="Graphic 86" descr="Arrow Up outline">
                <a:extLst>
                  <a:ext uri="{FF2B5EF4-FFF2-40B4-BE49-F238E27FC236}">
                    <a16:creationId xmlns:a16="http://schemas.microsoft.com/office/drawing/2014/main" id="{376B3841-9B21-4865-ACB3-D0362433A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984025">
                <a:off x="1530981" y="4021351"/>
                <a:ext cx="378924" cy="3789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226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803C30B-A0AC-574E-A732-16BD89CC9D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077441"/>
              </p:ext>
            </p:extLst>
          </p:nvPr>
        </p:nvGraphicFramePr>
        <p:xfrm>
          <a:off x="352338" y="1308488"/>
          <a:ext cx="11839663" cy="5123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19">
            <a:extLst>
              <a:ext uri="{FF2B5EF4-FFF2-40B4-BE49-F238E27FC236}">
                <a16:creationId xmlns:a16="http://schemas.microsoft.com/office/drawing/2014/main" id="{004DB5E5-838E-4ABC-99FE-64C3EE1A5D10}"/>
              </a:ext>
            </a:extLst>
          </p:cNvPr>
          <p:cNvSpPr/>
          <p:nvPr/>
        </p:nvSpPr>
        <p:spPr>
          <a:xfrm>
            <a:off x="3920456" y="-77645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POTENTIAL FRAMEWORK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C6AA37-9253-604A-AEF3-209F00A5F94A}"/>
              </a:ext>
            </a:extLst>
          </p:cNvPr>
          <p:cNvSpPr txBox="1"/>
          <p:nvPr/>
        </p:nvSpPr>
        <p:spPr>
          <a:xfrm>
            <a:off x="10093124" y="5567423"/>
            <a:ext cx="13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 are here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AE2338-9FEB-3748-A144-2BFBE4832742}"/>
              </a:ext>
            </a:extLst>
          </p:cNvPr>
          <p:cNvCxnSpPr/>
          <p:nvPr/>
        </p:nvCxnSpPr>
        <p:spPr>
          <a:xfrm flipV="1">
            <a:off x="10509813" y="4595149"/>
            <a:ext cx="0" cy="97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5C007803-756E-4A78-9EBC-A9F3274130FC}"/>
              </a:ext>
            </a:extLst>
          </p:cNvPr>
          <p:cNvSpPr/>
          <p:nvPr/>
        </p:nvSpPr>
        <p:spPr>
          <a:xfrm>
            <a:off x="3920456" y="-77645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Output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70A184-705D-40B2-B3D2-1F15B22B1D2B}"/>
              </a:ext>
            </a:extLst>
          </p:cNvPr>
          <p:cNvGrpSpPr/>
          <p:nvPr/>
        </p:nvGrpSpPr>
        <p:grpSpPr>
          <a:xfrm>
            <a:off x="122630" y="223298"/>
            <a:ext cx="6463365" cy="6223802"/>
            <a:chOff x="0" y="-77645"/>
            <a:chExt cx="6899382" cy="68723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F823C86-3801-4097-9A33-4D88643F4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77645"/>
              <a:ext cx="6899382" cy="409434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A64D9C-9DD7-48E0-9A97-6A299FE43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443" y="4016701"/>
              <a:ext cx="6588495" cy="277798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D124CF6-3499-4047-BE9E-465B02B12965}"/>
              </a:ext>
            </a:extLst>
          </p:cNvPr>
          <p:cNvSpPr txBox="1"/>
          <p:nvPr/>
        </p:nvSpPr>
        <p:spPr>
          <a:xfrm>
            <a:off x="7130005" y="1284790"/>
            <a:ext cx="513031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Interesting observations:</a:t>
            </a:r>
          </a:p>
          <a:p>
            <a:endParaRPr lang="en-US" dirty="0"/>
          </a:p>
          <a:p>
            <a:r>
              <a:rPr lang="en-US" dirty="0"/>
              <a:t>1. Distance from transit is inversely correlated with</a:t>
            </a:r>
          </a:p>
          <a:p>
            <a:r>
              <a:rPr lang="en-US" dirty="0"/>
              <a:t>Number of pickups</a:t>
            </a:r>
          </a:p>
          <a:p>
            <a:endParaRPr lang="en-US" dirty="0"/>
          </a:p>
          <a:p>
            <a:r>
              <a:rPr lang="en-US" dirty="0"/>
              <a:t>2. Employment density is strongly correlated with</a:t>
            </a:r>
          </a:p>
          <a:p>
            <a:r>
              <a:rPr lang="en-US" dirty="0"/>
              <a:t>Number of pickups</a:t>
            </a:r>
          </a:p>
          <a:p>
            <a:endParaRPr lang="en-US" dirty="0"/>
          </a:p>
          <a:p>
            <a:r>
              <a:rPr lang="en-US" dirty="0"/>
              <a:t>3. High median income tracts tend to have lower trip</a:t>
            </a:r>
          </a:p>
          <a:p>
            <a:r>
              <a:rPr lang="en-US" dirty="0"/>
              <a:t>Miles and trip seconds</a:t>
            </a:r>
          </a:p>
          <a:p>
            <a:endParaRPr lang="en-US" dirty="0"/>
          </a:p>
          <a:p>
            <a:r>
              <a:rPr lang="en-US" dirty="0"/>
              <a:t>4. The higher the population density the lower</a:t>
            </a:r>
          </a:p>
          <a:p>
            <a:r>
              <a:rPr lang="en-US" dirty="0"/>
              <a:t>The distance from transit</a:t>
            </a:r>
          </a:p>
          <a:p>
            <a:endParaRPr lang="en-US" dirty="0"/>
          </a:p>
          <a:p>
            <a:r>
              <a:rPr lang="en-US" dirty="0"/>
              <a:t>5. Percentage of people with zero car density has</a:t>
            </a:r>
          </a:p>
          <a:p>
            <a:r>
              <a:rPr lang="en-US" dirty="0"/>
              <a:t>A weak correlation with number of pickups.</a:t>
            </a:r>
          </a:p>
        </p:txBody>
      </p:sp>
    </p:spTree>
    <p:extLst>
      <p:ext uri="{BB962C8B-B14F-4D97-AF65-F5344CB8AC3E}">
        <p14:creationId xmlns:p14="http://schemas.microsoft.com/office/powerpoint/2010/main" val="1151592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5C007803-756E-4A78-9EBC-A9F3274130FC}"/>
              </a:ext>
            </a:extLst>
          </p:cNvPr>
          <p:cNvSpPr/>
          <p:nvPr/>
        </p:nvSpPr>
        <p:spPr>
          <a:xfrm>
            <a:off x="3920456" y="-77645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A30CB5-E18A-6B45-95F6-5CF7876B9DF5}"/>
              </a:ext>
            </a:extLst>
          </p:cNvPr>
          <p:cNvSpPr txBox="1"/>
          <p:nvPr/>
        </p:nvSpPr>
        <p:spPr>
          <a:xfrm>
            <a:off x="1366869" y="1909823"/>
            <a:ext cx="10509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Heatmap</a:t>
            </a:r>
          </a:p>
          <a:p>
            <a:endParaRPr lang="en-US" dirty="0"/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2A31EF4-B018-B94A-9CBB-FF26AE5B6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456" y="1046152"/>
            <a:ext cx="7024321" cy="552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64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5C007803-756E-4A78-9EBC-A9F3274130FC}"/>
              </a:ext>
            </a:extLst>
          </p:cNvPr>
          <p:cNvSpPr/>
          <p:nvPr/>
        </p:nvSpPr>
        <p:spPr>
          <a:xfrm>
            <a:off x="3920456" y="-77645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Output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A33BE0-EE74-4E3B-ABCC-7DA0A81FCDFD}"/>
              </a:ext>
            </a:extLst>
          </p:cNvPr>
          <p:cNvGrpSpPr/>
          <p:nvPr/>
        </p:nvGrpSpPr>
        <p:grpSpPr>
          <a:xfrm>
            <a:off x="720431" y="1280034"/>
            <a:ext cx="10473345" cy="2238626"/>
            <a:chOff x="28938" y="2224550"/>
            <a:chExt cx="10473345" cy="22386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DE540B-6CAF-4523-A6BC-F9D3795C8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38" y="2224550"/>
              <a:ext cx="7783035" cy="22386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C0D82B-2862-4155-9403-651E6152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1973" y="2274728"/>
              <a:ext cx="2690310" cy="218844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A30CB5-E18A-6B45-95F6-5CF7876B9DF5}"/>
              </a:ext>
            </a:extLst>
          </p:cNvPr>
          <p:cNvSpPr txBox="1"/>
          <p:nvPr/>
        </p:nvSpPr>
        <p:spPr>
          <a:xfrm>
            <a:off x="683963" y="3669175"/>
            <a:ext cx="10509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Descriptive statistics for our dataset and heatmap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72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5C007803-756E-4A78-9EBC-A9F3274130FC}"/>
              </a:ext>
            </a:extLst>
          </p:cNvPr>
          <p:cNvSpPr/>
          <p:nvPr/>
        </p:nvSpPr>
        <p:spPr>
          <a:xfrm>
            <a:off x="3920456" y="-77645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5F8FF-DE88-40F9-A5EF-64C23B092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30" y="2133946"/>
            <a:ext cx="5403896" cy="1765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2D1A66-12D2-4267-AE82-1AB6C8A0C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98"/>
          <a:stretch/>
        </p:blipFill>
        <p:spPr>
          <a:xfrm>
            <a:off x="5409147" y="1423432"/>
            <a:ext cx="6546003" cy="47731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F1F52C-59EC-2343-A4D8-CAA642E43069}"/>
              </a:ext>
            </a:extLst>
          </p:cNvPr>
          <p:cNvSpPr txBox="1"/>
          <p:nvPr/>
        </p:nvSpPr>
        <p:spPr>
          <a:xfrm>
            <a:off x="279834" y="4276895"/>
            <a:ext cx="512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Elbow analysis shows us that three clusters will be optimal</a:t>
            </a:r>
          </a:p>
        </p:txBody>
      </p:sp>
    </p:spTree>
    <p:extLst>
      <p:ext uri="{BB962C8B-B14F-4D97-AF65-F5344CB8AC3E}">
        <p14:creationId xmlns:p14="http://schemas.microsoft.com/office/powerpoint/2010/main" val="1834094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5C007803-756E-4A78-9EBC-A9F3274130FC}"/>
              </a:ext>
            </a:extLst>
          </p:cNvPr>
          <p:cNvSpPr/>
          <p:nvPr/>
        </p:nvSpPr>
        <p:spPr>
          <a:xfrm>
            <a:off x="3920456" y="-77645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Output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23ED97C-30EB-4145-84C8-FB6A6184A4FF}"/>
              </a:ext>
            </a:extLst>
          </p:cNvPr>
          <p:cNvGrpSpPr/>
          <p:nvPr/>
        </p:nvGrpSpPr>
        <p:grpSpPr>
          <a:xfrm>
            <a:off x="0" y="1531064"/>
            <a:ext cx="12027480" cy="1249753"/>
            <a:chOff x="113883" y="2753141"/>
            <a:chExt cx="7805299" cy="8110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E65F337-6E20-49F8-8064-455C85BA2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883" y="2753141"/>
              <a:ext cx="6890599" cy="81103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B74ACB-F15F-416A-BA70-0E6A2EDD6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4482" y="2753141"/>
              <a:ext cx="914700" cy="81103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B3DC069-4738-2D4A-B18A-116C75B78A0C}"/>
              </a:ext>
            </a:extLst>
          </p:cNvPr>
          <p:cNvSpPr txBox="1"/>
          <p:nvPr/>
        </p:nvSpPr>
        <p:spPr>
          <a:xfrm>
            <a:off x="578734" y="3287210"/>
            <a:ext cx="109149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three different kinds of census tracts: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There is the high income group consisting of people on average aged 34, median income 191k$, living close to transit who on average travel 3.86 miles, and where 22% don’t own cars.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/>
              <a:t>There is the medium income group consisting of people on average aged 37, median income 108k$, living a bit further to transit who on average travel 4.7 miles, and where 21% don’t own cars.</a:t>
            </a:r>
          </a:p>
          <a:p>
            <a:pPr marL="342900" indent="-342900">
              <a:buFontTx/>
              <a:buAutoNum type="arabicPeriod"/>
            </a:pP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/>
              <a:t>1. There is the low income group consisting of people on average aged 36, median income 49k$, living close to transit who on average travel 5.36 miles, and where 21% don’t own cars.</a:t>
            </a:r>
          </a:p>
          <a:p>
            <a:pPr marL="342900" indent="-342900">
              <a:buFontTx/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09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2020993" y="1533643"/>
            <a:ext cx="9781009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sz="1867" dirty="0">
                <a:solidFill>
                  <a:schemeClr val="tx2">
                    <a:lumMod val="10000"/>
                  </a:schemeClr>
                </a:solidFill>
                <a:latin typeface="Montserrat Medium" panose="00000600000000000000" pitchFamily="2" charset="0"/>
                <a:ea typeface="Calibri" panose="020F0502020204030204" pitchFamily="34" charset="0"/>
              </a:rPr>
              <a:t>Ride-sharing (e.g. Uber, Lyft, and Didi) has a profound impact on travelers’ mobility pattern, transportation systems, and societies (Schaller, 2018; Alemi et al., 2018).  </a:t>
            </a:r>
          </a:p>
          <a:p>
            <a:pPr marL="0" indent="0"/>
            <a:endParaRPr lang="en-US" sz="18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  <a:ea typeface="Calibri" panose="020F0502020204030204" pitchFamily="34" charset="0"/>
            </a:endParaRPr>
          </a:p>
          <a:p>
            <a:pPr marL="0" indent="0"/>
            <a:r>
              <a:rPr lang="en-US" sz="1867" dirty="0">
                <a:solidFill>
                  <a:schemeClr val="tx2">
                    <a:lumMod val="10000"/>
                  </a:schemeClr>
                </a:solidFill>
                <a:latin typeface="Montserrat Medium" panose="00000600000000000000" pitchFamily="2" charset="0"/>
                <a:ea typeface="Calibri" panose="020F0502020204030204" pitchFamily="34" charset="0"/>
              </a:rPr>
              <a:t>User clustering analysis helps to gain a deeper understanding of ride-sharing usage pattern in urban areas.</a:t>
            </a:r>
          </a:p>
          <a:p>
            <a:pPr marL="0" indent="0"/>
            <a:endParaRPr lang="en-US" sz="18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  <a:ea typeface="Calibri" panose="020F0502020204030204" pitchFamily="34" charset="0"/>
            </a:endParaRPr>
          </a:p>
          <a:p>
            <a:pPr marL="0" indent="0"/>
            <a:r>
              <a:rPr lang="en-US" sz="1867" dirty="0">
                <a:solidFill>
                  <a:schemeClr val="tx2">
                    <a:lumMod val="10000"/>
                  </a:schemeClr>
                </a:solidFill>
                <a:latin typeface="Montserrat Medium" panose="00000600000000000000" pitchFamily="2" charset="0"/>
                <a:ea typeface="Calibri" panose="020F0502020204030204" pitchFamily="34" charset="0"/>
              </a:rPr>
              <a:t>Only a handful of research focuses on ride-share user clustering; Soria et al. (2020) identified ride-sharing user segments using k-prototype segmentation analysis using ride-sourcing data, weather, transit, and taxi data.</a:t>
            </a:r>
          </a:p>
          <a:p>
            <a:pPr marL="0" indent="0"/>
            <a:endParaRPr lang="en-US" sz="18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  <a:ea typeface="Calibri" panose="020F0502020204030204" pitchFamily="34" charset="0"/>
            </a:endParaRPr>
          </a:p>
          <a:p>
            <a:pPr marL="0" indent="0"/>
            <a:r>
              <a:rPr lang="en-US" sz="1867" dirty="0">
                <a:solidFill>
                  <a:schemeClr val="tx2">
                    <a:lumMod val="10000"/>
                  </a:schemeClr>
                </a:solidFill>
                <a:latin typeface="Montserrat Medium" panose="00000600000000000000" pitchFamily="2" charset="0"/>
                <a:ea typeface="Calibri" panose="020F0502020204030204" pitchFamily="34" charset="0"/>
              </a:rPr>
              <a:t>The goal of the study is to detect ride-sharing user segments based on ride-share trips data, socio-economic (median income) and built-environment attributes (population density, employment density, number of transit stops available, land-use mix) using K-prototypes.</a:t>
            </a:r>
          </a:p>
          <a:p>
            <a:pPr marL="0" indent="0"/>
            <a:endParaRPr lang="en-US" sz="18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  <a:ea typeface="Calibri" panose="020F0502020204030204" pitchFamily="34" charset="0"/>
            </a:endParaRPr>
          </a:p>
          <a:p>
            <a:pPr marL="0" indent="0"/>
            <a:endParaRPr lang="en-US" sz="18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  <a:ea typeface="Calibri" panose="020F0502020204030204" pitchFamily="34" charset="0"/>
            </a:endParaRPr>
          </a:p>
          <a:p>
            <a:pPr marL="0" indent="0"/>
            <a:endParaRPr lang="en-US" sz="18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</a:endParaRPr>
          </a:p>
          <a:p>
            <a:pPr marL="0" indent="0"/>
            <a:endParaRPr lang="en-US" sz="18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</a:endParaRPr>
          </a:p>
          <a:p>
            <a:pPr marL="0" indent="0"/>
            <a:endParaRPr lang="en-US" sz="18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</a:endParaRPr>
          </a:p>
          <a:p>
            <a:pPr algn="l"/>
            <a:endParaRPr sz="1867" dirty="0">
              <a:solidFill>
                <a:schemeClr val="tx2">
                  <a:lumMod val="1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2A3CB-0AD2-42C2-9D59-CF84879BF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990" y="164704"/>
            <a:ext cx="617311" cy="727277"/>
          </a:xfrm>
          <a:prstGeom prst="rect">
            <a:avLst/>
          </a:prstGeom>
        </p:spPr>
      </p:pic>
      <p:sp>
        <p:nvSpPr>
          <p:cNvPr id="10" name="Rectangle 19">
            <a:extLst>
              <a:ext uri="{FF2B5EF4-FFF2-40B4-BE49-F238E27FC236}">
                <a16:creationId xmlns:a16="http://schemas.microsoft.com/office/drawing/2014/main" id="{E536BC00-B868-42F1-9666-6CDAE176EA79}"/>
              </a:ext>
            </a:extLst>
          </p:cNvPr>
          <p:cNvSpPr/>
          <p:nvPr/>
        </p:nvSpPr>
        <p:spPr>
          <a:xfrm>
            <a:off x="3920456" y="-72052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BACKGROUND OF THE STUDY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C5C2BC-F7FD-4F95-93E1-96A48C3BD78C}"/>
              </a:ext>
            </a:extLst>
          </p:cNvPr>
          <p:cNvGrpSpPr/>
          <p:nvPr/>
        </p:nvGrpSpPr>
        <p:grpSpPr>
          <a:xfrm>
            <a:off x="528195" y="4748169"/>
            <a:ext cx="1239085" cy="1235048"/>
            <a:chOff x="981502" y="797817"/>
            <a:chExt cx="1421124" cy="142278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D4B13FF-A29C-45A0-9C47-C35B7591DD03}"/>
                </a:ext>
              </a:extLst>
            </p:cNvPr>
            <p:cNvGrpSpPr/>
            <p:nvPr/>
          </p:nvGrpSpPr>
          <p:grpSpPr>
            <a:xfrm>
              <a:off x="1091299" y="882384"/>
              <a:ext cx="1201530" cy="1201530"/>
              <a:chOff x="-396294" y="196445"/>
              <a:chExt cx="1201530" cy="120153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7DCA872-473F-4E3F-BE6E-CB6F1E7670EB}"/>
                  </a:ext>
                </a:extLst>
              </p:cNvPr>
              <p:cNvSpPr/>
              <p:nvPr/>
            </p:nvSpPr>
            <p:spPr>
              <a:xfrm>
                <a:off x="-396294" y="196445"/>
                <a:ext cx="1201530" cy="1201530"/>
              </a:xfrm>
              <a:prstGeom prst="ellipse">
                <a:avLst/>
              </a:prstGeom>
              <a:solidFill>
                <a:srgbClr val="00206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A2F70EE-220E-489D-AB98-8C9DD8BB7FEA}"/>
                  </a:ext>
                </a:extLst>
              </p:cNvPr>
              <p:cNvSpPr txBox="1"/>
              <p:nvPr/>
            </p:nvSpPr>
            <p:spPr>
              <a:xfrm>
                <a:off x="-225471" y="556857"/>
                <a:ext cx="866304" cy="3900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GOAL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59AD243-9C28-4F0D-8FB9-AD7D058A590E}"/>
                </a:ext>
              </a:extLst>
            </p:cNvPr>
            <p:cNvGrpSpPr/>
            <p:nvPr/>
          </p:nvGrpSpPr>
          <p:grpSpPr>
            <a:xfrm>
              <a:off x="981502" y="797817"/>
              <a:ext cx="1421124" cy="1422788"/>
              <a:chOff x="-2945987" y="-3118122"/>
              <a:chExt cx="13177107" cy="13192536"/>
            </a:xfrm>
            <a:solidFill>
              <a:srgbClr val="130F17"/>
            </a:solidFill>
          </p:grpSpPr>
          <p:sp>
            <p:nvSpPr>
              <p:cNvPr id="39" name="Donut 143">
                <a:extLst>
                  <a:ext uri="{FF2B5EF4-FFF2-40B4-BE49-F238E27FC236}">
                    <a16:creationId xmlns:a16="http://schemas.microsoft.com/office/drawing/2014/main" id="{84AEC3A7-2FF7-45AB-B32D-2FCFCB078263}"/>
                  </a:ext>
                </a:extLst>
              </p:cNvPr>
              <p:cNvSpPr/>
              <p:nvPr/>
            </p:nvSpPr>
            <p:spPr>
              <a:xfrm>
                <a:off x="-2765892" y="-2918048"/>
                <a:ext cx="12801630" cy="12801630"/>
              </a:xfrm>
              <a:prstGeom prst="donut">
                <a:avLst>
                  <a:gd name="adj" fmla="val 6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2F0194B-140E-425B-9A8E-56E1E29C988E}"/>
                  </a:ext>
                </a:extLst>
              </p:cNvPr>
              <p:cNvSpPr/>
              <p:nvPr/>
            </p:nvSpPr>
            <p:spPr>
              <a:xfrm>
                <a:off x="9759076" y="3236487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99716E0-65EF-4A9A-9668-10E6DB13BA2F}"/>
                  </a:ext>
                </a:extLst>
              </p:cNvPr>
              <p:cNvSpPr/>
              <p:nvPr/>
            </p:nvSpPr>
            <p:spPr>
              <a:xfrm>
                <a:off x="3394385" y="-3118122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F2149AA-807A-444F-890E-6DF15C1BFD1F}"/>
                  </a:ext>
                </a:extLst>
              </p:cNvPr>
              <p:cNvSpPr/>
              <p:nvPr/>
            </p:nvSpPr>
            <p:spPr>
              <a:xfrm>
                <a:off x="-2945987" y="3248554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022FE96-9074-49B2-9B94-CB67FDD1731D}"/>
                  </a:ext>
                </a:extLst>
              </p:cNvPr>
              <p:cNvSpPr/>
              <p:nvPr/>
            </p:nvSpPr>
            <p:spPr>
              <a:xfrm>
                <a:off x="3385023" y="9602370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D75BF6F-D65B-4A4E-9E5B-89074B064224}"/>
              </a:ext>
            </a:extLst>
          </p:cNvPr>
          <p:cNvGrpSpPr/>
          <p:nvPr/>
        </p:nvGrpSpPr>
        <p:grpSpPr>
          <a:xfrm>
            <a:off x="500743" y="3127436"/>
            <a:ext cx="1239085" cy="1235048"/>
            <a:chOff x="981502" y="797817"/>
            <a:chExt cx="1421124" cy="142278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67F93FD-C4DB-43BA-891F-35EE1FF04427}"/>
                </a:ext>
              </a:extLst>
            </p:cNvPr>
            <p:cNvGrpSpPr/>
            <p:nvPr/>
          </p:nvGrpSpPr>
          <p:grpSpPr>
            <a:xfrm>
              <a:off x="1036889" y="882384"/>
              <a:ext cx="1305708" cy="1201530"/>
              <a:chOff x="-450704" y="196445"/>
              <a:chExt cx="1305708" cy="120153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DA3F155-8317-4267-B91F-8BDC6F09937F}"/>
                  </a:ext>
                </a:extLst>
              </p:cNvPr>
              <p:cNvSpPr/>
              <p:nvPr/>
            </p:nvSpPr>
            <p:spPr>
              <a:xfrm>
                <a:off x="-396294" y="196445"/>
                <a:ext cx="1201530" cy="1201530"/>
              </a:xfrm>
              <a:prstGeom prst="ellipse">
                <a:avLst/>
              </a:prstGeom>
              <a:solidFill>
                <a:srgbClr val="00206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85A96DC-CF81-4F96-AD74-0CAFA62BF722}"/>
                  </a:ext>
                </a:extLst>
              </p:cNvPr>
              <p:cNvSpPr txBox="1"/>
              <p:nvPr/>
            </p:nvSpPr>
            <p:spPr>
              <a:xfrm>
                <a:off x="-450704" y="403242"/>
                <a:ext cx="1305708" cy="673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USERS</a:t>
                </a:r>
              </a:p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CLUSTER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DB964A-43E5-41CD-AF67-1CCCFDA2161F}"/>
                </a:ext>
              </a:extLst>
            </p:cNvPr>
            <p:cNvGrpSpPr/>
            <p:nvPr/>
          </p:nvGrpSpPr>
          <p:grpSpPr>
            <a:xfrm>
              <a:off x="981502" y="797817"/>
              <a:ext cx="1421124" cy="1422788"/>
              <a:chOff x="-2945987" y="-3118122"/>
              <a:chExt cx="13177107" cy="13192536"/>
            </a:xfrm>
            <a:solidFill>
              <a:srgbClr val="130F17"/>
            </a:solidFill>
          </p:grpSpPr>
          <p:sp>
            <p:nvSpPr>
              <p:cNvPr id="49" name="Donut 143">
                <a:extLst>
                  <a:ext uri="{FF2B5EF4-FFF2-40B4-BE49-F238E27FC236}">
                    <a16:creationId xmlns:a16="http://schemas.microsoft.com/office/drawing/2014/main" id="{0101AC82-D262-4014-8F90-471768CFB415}"/>
                  </a:ext>
                </a:extLst>
              </p:cNvPr>
              <p:cNvSpPr/>
              <p:nvPr/>
            </p:nvSpPr>
            <p:spPr>
              <a:xfrm>
                <a:off x="-2765895" y="-2918045"/>
                <a:ext cx="12801637" cy="12801625"/>
              </a:xfrm>
              <a:prstGeom prst="donut">
                <a:avLst>
                  <a:gd name="adj" fmla="val 6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F8379B0-56EF-49FF-B33D-4B17A7CD2D1C}"/>
                  </a:ext>
                </a:extLst>
              </p:cNvPr>
              <p:cNvSpPr/>
              <p:nvPr/>
            </p:nvSpPr>
            <p:spPr>
              <a:xfrm>
                <a:off x="9759076" y="3236487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6CA0FB9-76DE-44B8-9C6D-CC9510C3824A}"/>
                  </a:ext>
                </a:extLst>
              </p:cNvPr>
              <p:cNvSpPr/>
              <p:nvPr/>
            </p:nvSpPr>
            <p:spPr>
              <a:xfrm>
                <a:off x="3394385" y="-3118122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CD47340-9698-4AD2-A72A-6F426B59F7A1}"/>
                  </a:ext>
                </a:extLst>
              </p:cNvPr>
              <p:cNvSpPr/>
              <p:nvPr/>
            </p:nvSpPr>
            <p:spPr>
              <a:xfrm>
                <a:off x="-2945987" y="3248554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A965BF0-D9D0-439E-9409-892B40692AB3}"/>
                  </a:ext>
                </a:extLst>
              </p:cNvPr>
              <p:cNvSpPr/>
              <p:nvPr/>
            </p:nvSpPr>
            <p:spPr>
              <a:xfrm>
                <a:off x="3385023" y="9602370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72CF013-D9D1-4F61-94FD-24EE88B085D3}"/>
              </a:ext>
            </a:extLst>
          </p:cNvPr>
          <p:cNvGrpSpPr/>
          <p:nvPr/>
        </p:nvGrpSpPr>
        <p:grpSpPr>
          <a:xfrm>
            <a:off x="483807" y="1444268"/>
            <a:ext cx="1239085" cy="1235048"/>
            <a:chOff x="981502" y="797817"/>
            <a:chExt cx="1421124" cy="142278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EBF3C53-8484-42F3-870B-AF33053EE396}"/>
                </a:ext>
              </a:extLst>
            </p:cNvPr>
            <p:cNvGrpSpPr/>
            <p:nvPr/>
          </p:nvGrpSpPr>
          <p:grpSpPr>
            <a:xfrm>
              <a:off x="1091299" y="882384"/>
              <a:ext cx="1201530" cy="1201530"/>
              <a:chOff x="-396294" y="196445"/>
              <a:chExt cx="1201530" cy="120153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320116D-F947-43BF-AAE8-5D08CE54433F}"/>
                  </a:ext>
                </a:extLst>
              </p:cNvPr>
              <p:cNvSpPr/>
              <p:nvPr/>
            </p:nvSpPr>
            <p:spPr>
              <a:xfrm>
                <a:off x="-396294" y="196445"/>
                <a:ext cx="1201530" cy="1201530"/>
              </a:xfrm>
              <a:prstGeom prst="ellipse">
                <a:avLst/>
              </a:prstGeom>
              <a:solidFill>
                <a:srgbClr val="00206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7A5501-E287-42C2-9E22-51A2D8B47E29}"/>
                  </a:ext>
                </a:extLst>
              </p:cNvPr>
              <p:cNvSpPr txBox="1"/>
              <p:nvPr/>
            </p:nvSpPr>
            <p:spPr>
              <a:xfrm>
                <a:off x="-307301" y="403242"/>
                <a:ext cx="1018900" cy="673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RIDE-</a:t>
                </a:r>
              </a:p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SHARE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54854BF-D3C4-4012-92EE-FB87FBF2402B}"/>
                </a:ext>
              </a:extLst>
            </p:cNvPr>
            <p:cNvGrpSpPr/>
            <p:nvPr/>
          </p:nvGrpSpPr>
          <p:grpSpPr>
            <a:xfrm>
              <a:off x="981502" y="797817"/>
              <a:ext cx="1421124" cy="1422788"/>
              <a:chOff x="-2945987" y="-3118122"/>
              <a:chExt cx="13177107" cy="13192536"/>
            </a:xfrm>
            <a:solidFill>
              <a:srgbClr val="130F17"/>
            </a:solidFill>
          </p:grpSpPr>
          <p:sp>
            <p:nvSpPr>
              <p:cNvPr id="59" name="Donut 143">
                <a:extLst>
                  <a:ext uri="{FF2B5EF4-FFF2-40B4-BE49-F238E27FC236}">
                    <a16:creationId xmlns:a16="http://schemas.microsoft.com/office/drawing/2014/main" id="{D8AAF2A2-2FB3-4424-945A-D13F27542465}"/>
                  </a:ext>
                </a:extLst>
              </p:cNvPr>
              <p:cNvSpPr/>
              <p:nvPr/>
            </p:nvSpPr>
            <p:spPr>
              <a:xfrm>
                <a:off x="-2765892" y="-2918048"/>
                <a:ext cx="12801630" cy="12801630"/>
              </a:xfrm>
              <a:prstGeom prst="donut">
                <a:avLst>
                  <a:gd name="adj" fmla="val 6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C3108D2-1653-472F-B4F4-42B07A77A35F}"/>
                  </a:ext>
                </a:extLst>
              </p:cNvPr>
              <p:cNvSpPr/>
              <p:nvPr/>
            </p:nvSpPr>
            <p:spPr>
              <a:xfrm>
                <a:off x="9759076" y="3236487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D46DF72-BFA8-438A-83EF-F01B9A7DC51F}"/>
                  </a:ext>
                </a:extLst>
              </p:cNvPr>
              <p:cNvSpPr/>
              <p:nvPr/>
            </p:nvSpPr>
            <p:spPr>
              <a:xfrm>
                <a:off x="3394385" y="-3118122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05D145B-4C99-4465-9B45-25886773B877}"/>
                  </a:ext>
                </a:extLst>
              </p:cNvPr>
              <p:cNvSpPr/>
              <p:nvPr/>
            </p:nvSpPr>
            <p:spPr>
              <a:xfrm>
                <a:off x="-2945987" y="3248554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CA97376-4D6C-4876-9EB2-957D185EA2B0}"/>
                  </a:ext>
                </a:extLst>
              </p:cNvPr>
              <p:cNvSpPr/>
              <p:nvPr/>
            </p:nvSpPr>
            <p:spPr>
              <a:xfrm>
                <a:off x="3385023" y="9602370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33E3F129-E997-4EC5-8710-2F41DA6C8209}"/>
              </a:ext>
            </a:extLst>
          </p:cNvPr>
          <p:cNvSpPr/>
          <p:nvPr/>
        </p:nvSpPr>
        <p:spPr>
          <a:xfrm>
            <a:off x="3920456" y="-77645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EXPECTED OUTPUT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4F1C7D-C48B-4F87-AAF5-011BC27FC52B}"/>
              </a:ext>
            </a:extLst>
          </p:cNvPr>
          <p:cNvGrpSpPr/>
          <p:nvPr/>
        </p:nvGrpSpPr>
        <p:grpSpPr>
          <a:xfrm>
            <a:off x="2584201" y="2661459"/>
            <a:ext cx="854088" cy="836629"/>
            <a:chOff x="981502" y="797817"/>
            <a:chExt cx="1421124" cy="14227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419C6B-C291-4D23-B00B-6B40425D0DC0}"/>
                </a:ext>
              </a:extLst>
            </p:cNvPr>
            <p:cNvGrpSpPr/>
            <p:nvPr/>
          </p:nvGrpSpPr>
          <p:grpSpPr>
            <a:xfrm>
              <a:off x="1009328" y="882384"/>
              <a:ext cx="1360832" cy="1201530"/>
              <a:chOff x="-478265" y="196445"/>
              <a:chExt cx="1360832" cy="120153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09A02BA-6442-413C-A14A-7C5EF5ED99FB}"/>
                  </a:ext>
                </a:extLst>
              </p:cNvPr>
              <p:cNvSpPr/>
              <p:nvPr/>
            </p:nvSpPr>
            <p:spPr>
              <a:xfrm>
                <a:off x="-396294" y="196445"/>
                <a:ext cx="1201530" cy="1201530"/>
              </a:xfrm>
              <a:prstGeom prst="ellipse">
                <a:avLst/>
              </a:prstGeom>
              <a:solidFill>
                <a:srgbClr val="00206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9938F5-2847-494E-9885-18D2354FB0D4}"/>
                  </a:ext>
                </a:extLst>
              </p:cNvPr>
              <p:cNvSpPr txBox="1"/>
              <p:nvPr/>
            </p:nvSpPr>
            <p:spPr>
              <a:xfrm>
                <a:off x="-478265" y="575134"/>
                <a:ext cx="1360832" cy="471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OUTPUT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B2258C2-1482-4463-BFEA-8E998E940132}"/>
                </a:ext>
              </a:extLst>
            </p:cNvPr>
            <p:cNvGrpSpPr/>
            <p:nvPr/>
          </p:nvGrpSpPr>
          <p:grpSpPr>
            <a:xfrm>
              <a:off x="981502" y="797817"/>
              <a:ext cx="1421124" cy="1422788"/>
              <a:chOff x="-2945987" y="-3118122"/>
              <a:chExt cx="13177107" cy="13192536"/>
            </a:xfrm>
            <a:solidFill>
              <a:srgbClr val="130F17"/>
            </a:solidFill>
          </p:grpSpPr>
          <p:sp>
            <p:nvSpPr>
              <p:cNvPr id="11" name="Donut 143">
                <a:extLst>
                  <a:ext uri="{FF2B5EF4-FFF2-40B4-BE49-F238E27FC236}">
                    <a16:creationId xmlns:a16="http://schemas.microsoft.com/office/drawing/2014/main" id="{01797F19-B817-4468-9C30-763CD9B760D2}"/>
                  </a:ext>
                </a:extLst>
              </p:cNvPr>
              <p:cNvSpPr/>
              <p:nvPr/>
            </p:nvSpPr>
            <p:spPr>
              <a:xfrm>
                <a:off x="-2765892" y="-2918048"/>
                <a:ext cx="12801630" cy="12801630"/>
              </a:xfrm>
              <a:prstGeom prst="donut">
                <a:avLst>
                  <a:gd name="adj" fmla="val 6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74AC949-DAF5-4274-8480-8E31250FC150}"/>
                  </a:ext>
                </a:extLst>
              </p:cNvPr>
              <p:cNvSpPr/>
              <p:nvPr/>
            </p:nvSpPr>
            <p:spPr>
              <a:xfrm>
                <a:off x="9759076" y="3236487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597C627-1093-4904-8F53-E72062A0E668}"/>
                  </a:ext>
                </a:extLst>
              </p:cNvPr>
              <p:cNvSpPr/>
              <p:nvPr/>
            </p:nvSpPr>
            <p:spPr>
              <a:xfrm>
                <a:off x="3394385" y="-3118122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1AE4341-4084-45E5-95A3-AA91FAD35364}"/>
                  </a:ext>
                </a:extLst>
              </p:cNvPr>
              <p:cNvSpPr/>
              <p:nvPr/>
            </p:nvSpPr>
            <p:spPr>
              <a:xfrm>
                <a:off x="-2945987" y="3248554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6E599DD-8E77-4B0E-83CA-7DE0552366DA}"/>
                  </a:ext>
                </a:extLst>
              </p:cNvPr>
              <p:cNvSpPr/>
              <p:nvPr/>
            </p:nvSpPr>
            <p:spPr>
              <a:xfrm>
                <a:off x="3385023" y="9602370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F6F111F-BCE2-41AF-9E3B-585F1C51EE32}"/>
              </a:ext>
            </a:extLst>
          </p:cNvPr>
          <p:cNvSpPr txBox="1"/>
          <p:nvPr/>
        </p:nvSpPr>
        <p:spPr>
          <a:xfrm>
            <a:off x="3665309" y="2803598"/>
            <a:ext cx="85266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ontserrat Medium" panose="00000600000000000000" pitchFamily="2" charset="0"/>
              </a:rPr>
              <a:t>We have clustered census tract data into three categories.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6C2D61-7C48-47F3-89DF-36CD9895A342}"/>
              </a:ext>
            </a:extLst>
          </p:cNvPr>
          <p:cNvGrpSpPr/>
          <p:nvPr/>
        </p:nvGrpSpPr>
        <p:grpSpPr>
          <a:xfrm>
            <a:off x="2605327" y="3841510"/>
            <a:ext cx="854087" cy="836629"/>
            <a:chOff x="981502" y="797817"/>
            <a:chExt cx="1421124" cy="142278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28B3D4-778E-4C08-96AB-ABC8AE4B0BB3}"/>
                </a:ext>
              </a:extLst>
            </p:cNvPr>
            <p:cNvGrpSpPr/>
            <p:nvPr/>
          </p:nvGrpSpPr>
          <p:grpSpPr>
            <a:xfrm>
              <a:off x="1068119" y="882384"/>
              <a:ext cx="1294151" cy="1201530"/>
              <a:chOff x="-419474" y="196445"/>
              <a:chExt cx="1294151" cy="120153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EDA7943-6949-4B83-9DB4-9EF0AB0C8D9B}"/>
                  </a:ext>
                </a:extLst>
              </p:cNvPr>
              <p:cNvSpPr/>
              <p:nvPr/>
            </p:nvSpPr>
            <p:spPr>
              <a:xfrm>
                <a:off x="-396294" y="196445"/>
                <a:ext cx="1201530" cy="1201530"/>
              </a:xfrm>
              <a:prstGeom prst="ellipse">
                <a:avLst/>
              </a:prstGeom>
              <a:solidFill>
                <a:srgbClr val="00206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8D789F-3F38-4D5C-820D-A3FA9C019FC5}"/>
                  </a:ext>
                </a:extLst>
              </p:cNvPr>
              <p:cNvSpPr txBox="1"/>
              <p:nvPr/>
            </p:nvSpPr>
            <p:spPr>
              <a:xfrm>
                <a:off x="-419474" y="460723"/>
                <a:ext cx="1294151" cy="715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67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IMPLICA-</a:t>
                </a:r>
              </a:p>
              <a:p>
                <a:pPr algn="ctr"/>
                <a:r>
                  <a:rPr lang="en-US" sz="1067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TION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0AD6BFC-8809-4D5C-BE6C-23DB092A234C}"/>
                </a:ext>
              </a:extLst>
            </p:cNvPr>
            <p:cNvGrpSpPr/>
            <p:nvPr/>
          </p:nvGrpSpPr>
          <p:grpSpPr>
            <a:xfrm>
              <a:off x="981502" y="797817"/>
              <a:ext cx="1421124" cy="1422788"/>
              <a:chOff x="-2945987" y="-3118122"/>
              <a:chExt cx="13177107" cy="13192536"/>
            </a:xfrm>
            <a:solidFill>
              <a:srgbClr val="130F17"/>
            </a:solidFill>
          </p:grpSpPr>
          <p:sp>
            <p:nvSpPr>
              <p:cNvPr id="23" name="Donut 143">
                <a:extLst>
                  <a:ext uri="{FF2B5EF4-FFF2-40B4-BE49-F238E27FC236}">
                    <a16:creationId xmlns:a16="http://schemas.microsoft.com/office/drawing/2014/main" id="{3A8222E8-9105-4570-9F13-29CAB581A685}"/>
                  </a:ext>
                </a:extLst>
              </p:cNvPr>
              <p:cNvSpPr/>
              <p:nvPr/>
            </p:nvSpPr>
            <p:spPr>
              <a:xfrm>
                <a:off x="-2765892" y="-2918048"/>
                <a:ext cx="12801630" cy="12801630"/>
              </a:xfrm>
              <a:prstGeom prst="donut">
                <a:avLst>
                  <a:gd name="adj" fmla="val 6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E29647F-29EB-468B-BD34-0DF9216E2AFB}"/>
                  </a:ext>
                </a:extLst>
              </p:cNvPr>
              <p:cNvSpPr/>
              <p:nvPr/>
            </p:nvSpPr>
            <p:spPr>
              <a:xfrm>
                <a:off x="9759076" y="3236487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0421AF7-5E1F-4721-8F05-CA5438BCACB7}"/>
                  </a:ext>
                </a:extLst>
              </p:cNvPr>
              <p:cNvSpPr/>
              <p:nvPr/>
            </p:nvSpPr>
            <p:spPr>
              <a:xfrm>
                <a:off x="3394385" y="-3118122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9715B9B-87D1-44A3-91E8-48134FD906AF}"/>
                  </a:ext>
                </a:extLst>
              </p:cNvPr>
              <p:cNvSpPr/>
              <p:nvPr/>
            </p:nvSpPr>
            <p:spPr>
              <a:xfrm>
                <a:off x="-2945987" y="3248554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5CDE0F8-B0E0-46B8-AEFC-DA94BE05E51A}"/>
                  </a:ext>
                </a:extLst>
              </p:cNvPr>
              <p:cNvSpPr/>
              <p:nvPr/>
            </p:nvSpPr>
            <p:spPr>
              <a:xfrm>
                <a:off x="3385023" y="9602370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C587404-546F-4897-98A8-72580A7899AF}"/>
              </a:ext>
            </a:extLst>
          </p:cNvPr>
          <p:cNvSpPr txBox="1"/>
          <p:nvPr/>
        </p:nvSpPr>
        <p:spPr>
          <a:xfrm>
            <a:off x="3665309" y="3781992"/>
            <a:ext cx="83627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ontserrat Medium" panose="00000600000000000000" pitchFamily="2" charset="0"/>
                <a:ea typeface="Calibri" panose="020F0502020204030204" pitchFamily="34" charset="0"/>
                <a:cs typeface="Vrinda" panose="020B0502040204020203" pitchFamily="34" charset="0"/>
              </a:rPr>
              <a:t>For Uber this means that any product they launch in the Chicago area has to be targeted to three different demographics.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5BE423-7283-4A98-A53F-12410387276B}"/>
              </a:ext>
            </a:extLst>
          </p:cNvPr>
          <p:cNvGrpSpPr/>
          <p:nvPr/>
        </p:nvGrpSpPr>
        <p:grpSpPr>
          <a:xfrm>
            <a:off x="78125" y="2332735"/>
            <a:ext cx="2114843" cy="3248444"/>
            <a:chOff x="78125" y="2332735"/>
            <a:chExt cx="2114843" cy="3248444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B3367F1-EC0F-4FAF-B41D-D96CC698ADC9}"/>
                </a:ext>
              </a:extLst>
            </p:cNvPr>
            <p:cNvGrpSpPr/>
            <p:nvPr/>
          </p:nvGrpSpPr>
          <p:grpSpPr>
            <a:xfrm>
              <a:off x="78125" y="4354812"/>
              <a:ext cx="922264" cy="742451"/>
              <a:chOff x="2893469" y="2955455"/>
              <a:chExt cx="2183190" cy="1521079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EA88152-76A5-4630-AD58-D4D1683C2C11}"/>
                  </a:ext>
                </a:extLst>
              </p:cNvPr>
              <p:cNvGrpSpPr/>
              <p:nvPr/>
            </p:nvGrpSpPr>
            <p:grpSpPr>
              <a:xfrm>
                <a:off x="3393699" y="2955455"/>
                <a:ext cx="1274410" cy="686794"/>
                <a:chOff x="1118526" y="1379970"/>
                <a:chExt cx="1653900" cy="891306"/>
              </a:xfrm>
            </p:grpSpPr>
            <p:pic>
              <p:nvPicPr>
                <p:cNvPr id="53" name="Picture 52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231ADCC-4378-4553-A96C-12ACEA42A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9081" y="1379970"/>
                  <a:ext cx="632790" cy="632790"/>
                </a:xfrm>
                <a:prstGeom prst="rect">
                  <a:avLst/>
                </a:prstGeom>
              </p:spPr>
            </p:pic>
            <p:pic>
              <p:nvPicPr>
                <p:cNvPr id="54" name="Picture 53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2CEB040B-4859-4353-BEE3-C49A5CDB3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9636" y="1638486"/>
                  <a:ext cx="632790" cy="632790"/>
                </a:xfrm>
                <a:prstGeom prst="rect">
                  <a:avLst/>
                </a:prstGeom>
              </p:spPr>
            </p:pic>
            <p:pic>
              <p:nvPicPr>
                <p:cNvPr id="55" name="Picture 54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5FA56D5-54D4-4F8C-84C4-EEBC743C80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526" y="1638485"/>
                  <a:ext cx="632790" cy="632790"/>
                </a:xfrm>
                <a:prstGeom prst="rect">
                  <a:avLst/>
                </a:prstGeom>
              </p:spPr>
            </p:pic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E3C1681-124A-41E1-830A-E1E07F3BD0B6}"/>
                  </a:ext>
                </a:extLst>
              </p:cNvPr>
              <p:cNvSpPr txBox="1"/>
              <p:nvPr/>
            </p:nvSpPr>
            <p:spPr>
              <a:xfrm>
                <a:off x="2893469" y="3698723"/>
                <a:ext cx="2183190" cy="777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67" b="1" dirty="0">
                    <a:solidFill>
                      <a:srgbClr val="222A35"/>
                    </a:solidFill>
                    <a:latin typeface="Montserrat SemiBold" panose="00000700000000000000" pitchFamily="2" charset="0"/>
                  </a:rPr>
                  <a:t> </a:t>
                </a:r>
                <a:endParaRPr lang="en-US" sz="1600" dirty="0">
                  <a:solidFill>
                    <a:srgbClr val="9B2234"/>
                  </a:solidFill>
                  <a:latin typeface="Montserrat SemiBold" panose="00000700000000000000" pitchFamily="2" charset="0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FF034B1-64CF-408E-9A28-5A23E88E551A}"/>
                </a:ext>
              </a:extLst>
            </p:cNvPr>
            <p:cNvGrpSpPr/>
            <p:nvPr/>
          </p:nvGrpSpPr>
          <p:grpSpPr>
            <a:xfrm>
              <a:off x="161751" y="2756089"/>
              <a:ext cx="922264" cy="742451"/>
              <a:chOff x="2893469" y="2955455"/>
              <a:chExt cx="2183190" cy="1521079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E0B53EE0-B9D2-4C9F-88E5-BCCDDDD8083F}"/>
                  </a:ext>
                </a:extLst>
              </p:cNvPr>
              <p:cNvGrpSpPr/>
              <p:nvPr/>
            </p:nvGrpSpPr>
            <p:grpSpPr>
              <a:xfrm>
                <a:off x="3393699" y="2955455"/>
                <a:ext cx="1274410" cy="686794"/>
                <a:chOff x="1118526" y="1379970"/>
                <a:chExt cx="1653900" cy="891306"/>
              </a:xfrm>
            </p:grpSpPr>
            <p:pic>
              <p:nvPicPr>
                <p:cNvPr id="77" name="Picture 76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E9BDF50-B79B-45D0-A119-347912A73F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9081" y="1379970"/>
                  <a:ext cx="632790" cy="632790"/>
                </a:xfrm>
                <a:prstGeom prst="rect">
                  <a:avLst/>
                </a:prstGeom>
              </p:spPr>
            </p:pic>
            <p:pic>
              <p:nvPicPr>
                <p:cNvPr id="78" name="Picture 77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271C092D-5482-4A8C-A9F8-4116F8FCDD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9636" y="1638486"/>
                  <a:ext cx="632790" cy="632790"/>
                </a:xfrm>
                <a:prstGeom prst="rect">
                  <a:avLst/>
                </a:prstGeom>
              </p:spPr>
            </p:pic>
            <p:pic>
              <p:nvPicPr>
                <p:cNvPr id="79" name="Picture 78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F864D84-6351-4D28-9289-31736D1EE4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526" y="1638485"/>
                  <a:ext cx="632790" cy="632790"/>
                </a:xfrm>
                <a:prstGeom prst="rect">
                  <a:avLst/>
                </a:prstGeom>
              </p:spPr>
            </p:pic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91F51D1-2E42-4223-BB1B-24D5A8E1CAF5}"/>
                  </a:ext>
                </a:extLst>
              </p:cNvPr>
              <p:cNvSpPr txBox="1"/>
              <p:nvPr/>
            </p:nvSpPr>
            <p:spPr>
              <a:xfrm>
                <a:off x="2893469" y="3698723"/>
                <a:ext cx="2183190" cy="777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67" b="1" dirty="0">
                    <a:solidFill>
                      <a:srgbClr val="222A35"/>
                    </a:solidFill>
                    <a:latin typeface="Montserrat SemiBold" panose="00000700000000000000" pitchFamily="2" charset="0"/>
                  </a:rPr>
                  <a:t> </a:t>
                </a:r>
                <a:endParaRPr lang="en-US" sz="1600" dirty="0">
                  <a:solidFill>
                    <a:srgbClr val="9B2234"/>
                  </a:solidFill>
                  <a:latin typeface="Montserrat SemiBold" panose="00000700000000000000" pitchFamily="2" charset="0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8BA4D61-E198-4ABA-BBD9-48015227368B}"/>
                </a:ext>
              </a:extLst>
            </p:cNvPr>
            <p:cNvGrpSpPr/>
            <p:nvPr/>
          </p:nvGrpSpPr>
          <p:grpSpPr>
            <a:xfrm>
              <a:off x="318494" y="2332735"/>
              <a:ext cx="1874474" cy="3248444"/>
              <a:chOff x="318494" y="2332735"/>
              <a:chExt cx="1874474" cy="3248444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03EBB37-6D71-4AB3-9DCE-D8D2A52E86CB}"/>
                  </a:ext>
                </a:extLst>
              </p:cNvPr>
              <p:cNvGrpSpPr/>
              <p:nvPr/>
            </p:nvGrpSpPr>
            <p:grpSpPr>
              <a:xfrm>
                <a:off x="494645" y="3497878"/>
                <a:ext cx="1431740" cy="871946"/>
                <a:chOff x="4932713" y="988537"/>
                <a:chExt cx="2326574" cy="1447630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F81DE86-664F-4E75-9E44-D0D080ABE8B7}"/>
                    </a:ext>
                  </a:extLst>
                </p:cNvPr>
                <p:cNvSpPr txBox="1"/>
                <p:nvPr/>
              </p:nvSpPr>
              <p:spPr>
                <a:xfrm>
                  <a:off x="4932713" y="1874090"/>
                  <a:ext cx="2326574" cy="562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600" dirty="0">
                    <a:solidFill>
                      <a:srgbClr val="9B2234"/>
                    </a:solidFill>
                    <a:latin typeface="Montserrat SemiBold" panose="00000700000000000000" pitchFamily="2" charset="0"/>
                  </a:endParaRPr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575E2DB4-02F3-4C6B-B24B-93A1D6C01603}"/>
                    </a:ext>
                  </a:extLst>
                </p:cNvPr>
                <p:cNvGrpSpPr/>
                <p:nvPr/>
              </p:nvGrpSpPr>
              <p:grpSpPr>
                <a:xfrm>
                  <a:off x="4958372" y="988537"/>
                  <a:ext cx="2293551" cy="424578"/>
                  <a:chOff x="4920642" y="2526372"/>
                  <a:chExt cx="1880764" cy="348164"/>
                </a:xfrm>
              </p:grpSpPr>
              <p:pic>
                <p:nvPicPr>
                  <p:cNvPr id="44" name="Picture 43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53684336-E85C-4E40-A1E6-39B806C503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20642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45" name="Picture 44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7E60F837-F383-4F3E-BA58-441D81C997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2675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B0B5CE76-E7DE-4D67-A650-99944121A3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60828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F4C081FB-B043-4CBA-A569-9DF0F490BC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4592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D0D5C6F5-B5C4-4F66-B907-589B8693E6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73823" y="2526372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0608AEF1-D9A1-4644-9B32-AE50A7273B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4778" y="2557908"/>
                    <a:ext cx="316628" cy="31662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7A6B3D8-2DF9-40A8-955E-4047EDDBC08C}"/>
                    </a:ext>
                  </a:extLst>
                </p:cNvPr>
                <p:cNvGrpSpPr/>
                <p:nvPr/>
              </p:nvGrpSpPr>
              <p:grpSpPr>
                <a:xfrm>
                  <a:off x="4958372" y="1436615"/>
                  <a:ext cx="2293551" cy="386121"/>
                  <a:chOff x="4920642" y="2557908"/>
                  <a:chExt cx="1880764" cy="316628"/>
                </a:xfrm>
              </p:grpSpPr>
              <p:pic>
                <p:nvPicPr>
                  <p:cNvPr id="38" name="Picture 37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32189868-788C-4DDF-9BC1-1FFE8CBCE8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20642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6B20CAE9-4A48-4521-B12C-9F12290DBF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2675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40" name="Picture 39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A4799330-92BB-49F9-821A-9111933204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60828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40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8FB86463-FFDF-4B7E-B6A9-760991099B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4592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0A8CF58B-E9E4-4486-8A3B-E867668A78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56625" y="2557908"/>
                    <a:ext cx="316628" cy="316628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EC30C15C-845C-4393-9767-2A745E31D8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4778" y="2557908"/>
                    <a:ext cx="316628" cy="31662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3CD5AFD-D127-4E3C-B2A4-164504DE438D}"/>
                  </a:ext>
                </a:extLst>
              </p:cNvPr>
              <p:cNvGrpSpPr/>
              <p:nvPr/>
            </p:nvGrpSpPr>
            <p:grpSpPr>
              <a:xfrm>
                <a:off x="744600" y="2332735"/>
                <a:ext cx="922264" cy="742451"/>
                <a:chOff x="2893469" y="2955455"/>
                <a:chExt cx="2183190" cy="1521079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9B274563-4C97-497C-8397-FC8B2D720862}"/>
                    </a:ext>
                  </a:extLst>
                </p:cNvPr>
                <p:cNvGrpSpPr/>
                <p:nvPr/>
              </p:nvGrpSpPr>
              <p:grpSpPr>
                <a:xfrm>
                  <a:off x="3393699" y="2955455"/>
                  <a:ext cx="1274410" cy="686794"/>
                  <a:chOff x="1118526" y="1379970"/>
                  <a:chExt cx="1653900" cy="891306"/>
                </a:xfrm>
              </p:grpSpPr>
              <p:pic>
                <p:nvPicPr>
                  <p:cNvPr id="65" name="Picture 64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CF3603D6-3B34-4A44-A7EB-0CB90D2DB2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29081" y="1379970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059413F6-9927-4CAD-BB64-291E8D010E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39636" y="1638486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7CC16CC1-78D3-4256-B2D0-2F8B124BF3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526" y="1638485"/>
                    <a:ext cx="632790" cy="63279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1BD6FCC-2C85-4CE8-A293-513923E103A3}"/>
                    </a:ext>
                  </a:extLst>
                </p:cNvPr>
                <p:cNvSpPr txBox="1"/>
                <p:nvPr/>
              </p:nvSpPr>
              <p:spPr>
                <a:xfrm>
                  <a:off x="2893469" y="3698723"/>
                  <a:ext cx="2183190" cy="7778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67" b="1" dirty="0">
                      <a:solidFill>
                        <a:srgbClr val="222A35"/>
                      </a:solidFill>
                      <a:latin typeface="Montserrat SemiBold" panose="00000700000000000000" pitchFamily="2" charset="0"/>
                    </a:rPr>
                    <a:t> </a:t>
                  </a:r>
                  <a:endParaRPr lang="en-US" sz="1600" dirty="0">
                    <a:solidFill>
                      <a:srgbClr val="9B2234"/>
                    </a:solidFill>
                    <a:latin typeface="Montserrat SemiBold" panose="00000700000000000000" pitchFamily="2" charset="0"/>
                  </a:endParaRP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4663F117-70C3-4591-82F3-13040F982D8C}"/>
                  </a:ext>
                </a:extLst>
              </p:cNvPr>
              <p:cNvGrpSpPr/>
              <p:nvPr/>
            </p:nvGrpSpPr>
            <p:grpSpPr>
              <a:xfrm>
                <a:off x="1270704" y="2877211"/>
                <a:ext cx="922264" cy="742451"/>
                <a:chOff x="2893469" y="2955455"/>
                <a:chExt cx="2183190" cy="1521079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795CB0A4-6B8A-4AB7-9FBA-37F5C4264415}"/>
                    </a:ext>
                  </a:extLst>
                </p:cNvPr>
                <p:cNvGrpSpPr/>
                <p:nvPr/>
              </p:nvGrpSpPr>
              <p:grpSpPr>
                <a:xfrm>
                  <a:off x="3393699" y="2955455"/>
                  <a:ext cx="1274410" cy="686794"/>
                  <a:chOff x="1118526" y="1379970"/>
                  <a:chExt cx="1653900" cy="891306"/>
                </a:xfrm>
              </p:grpSpPr>
              <p:pic>
                <p:nvPicPr>
                  <p:cNvPr id="71" name="Picture 70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289D7AEE-BD15-4099-B1CA-26FC13F8C3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29081" y="1379970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2D817146-FA0C-4352-959E-B9CDE09404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39636" y="1638486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6D2718CD-2F4F-416B-AAE8-74D28E6E40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526" y="1638485"/>
                    <a:ext cx="632790" cy="63279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E971046-D0B0-4C62-ADE5-C4FD0C9273DA}"/>
                    </a:ext>
                  </a:extLst>
                </p:cNvPr>
                <p:cNvSpPr txBox="1"/>
                <p:nvPr/>
              </p:nvSpPr>
              <p:spPr>
                <a:xfrm>
                  <a:off x="2893469" y="3698723"/>
                  <a:ext cx="2183190" cy="7778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67" b="1" dirty="0">
                      <a:solidFill>
                        <a:srgbClr val="222A35"/>
                      </a:solidFill>
                      <a:latin typeface="Montserrat SemiBold" panose="00000700000000000000" pitchFamily="2" charset="0"/>
                    </a:rPr>
                    <a:t> </a:t>
                  </a:r>
                  <a:endParaRPr lang="en-US" sz="1600" dirty="0">
                    <a:solidFill>
                      <a:srgbClr val="9B2234"/>
                    </a:solidFill>
                    <a:latin typeface="Montserrat SemiBold" panose="00000700000000000000" pitchFamily="2" charset="0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57D4A9ED-24DB-4FB4-9F50-BFF848403723}"/>
                  </a:ext>
                </a:extLst>
              </p:cNvPr>
              <p:cNvGrpSpPr/>
              <p:nvPr/>
            </p:nvGrpSpPr>
            <p:grpSpPr>
              <a:xfrm>
                <a:off x="700763" y="4838728"/>
                <a:ext cx="922264" cy="742451"/>
                <a:chOff x="2893469" y="2955455"/>
                <a:chExt cx="2183190" cy="1521079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905C7724-1218-41C8-82BC-C66CD5FCA76F}"/>
                    </a:ext>
                  </a:extLst>
                </p:cNvPr>
                <p:cNvGrpSpPr/>
                <p:nvPr/>
              </p:nvGrpSpPr>
              <p:grpSpPr>
                <a:xfrm>
                  <a:off x="3393699" y="2955455"/>
                  <a:ext cx="1274410" cy="686794"/>
                  <a:chOff x="1118526" y="1379970"/>
                  <a:chExt cx="1653900" cy="891306"/>
                </a:xfrm>
              </p:grpSpPr>
              <p:pic>
                <p:nvPicPr>
                  <p:cNvPr id="83" name="Picture 82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4CAA3BDE-2588-4C34-8157-F6BDA5C567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29081" y="1379970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50633D68-C588-49A7-A723-073E733FD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39636" y="1638486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882FD2BA-E731-4911-AAE6-5042B32E27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526" y="1638485"/>
                    <a:ext cx="632790" cy="63279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ECA143F-DC70-42C5-8BD4-4E345F29F9F9}"/>
                    </a:ext>
                  </a:extLst>
                </p:cNvPr>
                <p:cNvSpPr txBox="1"/>
                <p:nvPr/>
              </p:nvSpPr>
              <p:spPr>
                <a:xfrm>
                  <a:off x="2893469" y="3698723"/>
                  <a:ext cx="2183190" cy="7778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67" b="1" dirty="0">
                      <a:solidFill>
                        <a:srgbClr val="222A35"/>
                      </a:solidFill>
                      <a:latin typeface="Montserrat SemiBold" panose="00000700000000000000" pitchFamily="2" charset="0"/>
                    </a:rPr>
                    <a:t> </a:t>
                  </a:r>
                  <a:endParaRPr lang="en-US" sz="1600" dirty="0">
                    <a:solidFill>
                      <a:srgbClr val="9B2234"/>
                    </a:solidFill>
                    <a:latin typeface="Montserrat SemiBold" panose="00000700000000000000" pitchFamily="2" charset="0"/>
                  </a:endParaRP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B72C65E9-7186-4922-8DE1-BEC7535A3A88}"/>
                  </a:ext>
                </a:extLst>
              </p:cNvPr>
              <p:cNvGrpSpPr/>
              <p:nvPr/>
            </p:nvGrpSpPr>
            <p:grpSpPr>
              <a:xfrm>
                <a:off x="1264179" y="4400812"/>
                <a:ext cx="922264" cy="742451"/>
                <a:chOff x="2893469" y="2955455"/>
                <a:chExt cx="2183190" cy="1521079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FDCB04DC-B075-4D30-8790-1541C5BF5EF2}"/>
                    </a:ext>
                  </a:extLst>
                </p:cNvPr>
                <p:cNvGrpSpPr/>
                <p:nvPr/>
              </p:nvGrpSpPr>
              <p:grpSpPr>
                <a:xfrm>
                  <a:off x="3393699" y="2955455"/>
                  <a:ext cx="1274410" cy="686794"/>
                  <a:chOff x="1118526" y="1379970"/>
                  <a:chExt cx="1653900" cy="891306"/>
                </a:xfrm>
              </p:grpSpPr>
              <p:pic>
                <p:nvPicPr>
                  <p:cNvPr id="89" name="Picture 88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BFA65113-E9D2-403E-B81E-B59AB57B8F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29081" y="1379970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90" name="Picture 89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04CF1C66-835B-449C-B23B-2E5265E5DB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39636" y="1638486"/>
                    <a:ext cx="632790" cy="632790"/>
                  </a:xfrm>
                  <a:prstGeom prst="rect">
                    <a:avLst/>
                  </a:prstGeom>
                </p:spPr>
              </p:pic>
              <p:pic>
                <p:nvPicPr>
                  <p:cNvPr id="91" name="Picture 90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FBD713ED-6CB3-487D-BA77-D547027953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75000"/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526" y="1638485"/>
                    <a:ext cx="632790" cy="63279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D93BC817-8B91-4909-8C96-7AD73520368E}"/>
                    </a:ext>
                  </a:extLst>
                </p:cNvPr>
                <p:cNvSpPr txBox="1"/>
                <p:nvPr/>
              </p:nvSpPr>
              <p:spPr>
                <a:xfrm>
                  <a:off x="2893469" y="3698723"/>
                  <a:ext cx="2183190" cy="7778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67" b="1" dirty="0">
                      <a:solidFill>
                        <a:srgbClr val="222A35"/>
                      </a:solidFill>
                      <a:latin typeface="Montserrat SemiBold" panose="00000700000000000000" pitchFamily="2" charset="0"/>
                    </a:rPr>
                    <a:t> </a:t>
                  </a:r>
                  <a:endParaRPr lang="en-US" sz="1600" dirty="0">
                    <a:solidFill>
                      <a:srgbClr val="9B2234"/>
                    </a:solidFill>
                    <a:latin typeface="Montserrat SemiBold" panose="00000700000000000000" pitchFamily="2" charset="0"/>
                  </a:endParaRPr>
                </a:p>
              </p:txBody>
            </p:sp>
          </p:grpSp>
          <p:pic>
            <p:nvPicPr>
              <p:cNvPr id="33" name="Graphic 32" descr="Arrow Up outline">
                <a:extLst>
                  <a:ext uri="{FF2B5EF4-FFF2-40B4-BE49-F238E27FC236}">
                    <a16:creationId xmlns:a16="http://schemas.microsoft.com/office/drawing/2014/main" id="{A3E3C798-E990-40A8-A9B4-EB276DDE1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8878" y="3078203"/>
                <a:ext cx="378924" cy="378924"/>
              </a:xfrm>
              <a:prstGeom prst="rect">
                <a:avLst/>
              </a:prstGeom>
            </p:spPr>
          </p:pic>
          <p:pic>
            <p:nvPicPr>
              <p:cNvPr id="94" name="Graphic 93" descr="Arrow Up outline">
                <a:extLst>
                  <a:ext uri="{FF2B5EF4-FFF2-40B4-BE49-F238E27FC236}">
                    <a16:creationId xmlns:a16="http://schemas.microsoft.com/office/drawing/2014/main" id="{B90D947B-72E5-4567-ACFA-870143610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55563" y="2817119"/>
                <a:ext cx="378924" cy="378924"/>
              </a:xfrm>
              <a:prstGeom prst="rect">
                <a:avLst/>
              </a:prstGeom>
            </p:spPr>
          </p:pic>
          <p:pic>
            <p:nvPicPr>
              <p:cNvPr id="95" name="Graphic 94" descr="Arrow Up outline">
                <a:extLst>
                  <a:ext uri="{FF2B5EF4-FFF2-40B4-BE49-F238E27FC236}">
                    <a16:creationId xmlns:a16="http://schemas.microsoft.com/office/drawing/2014/main" id="{FFAD2836-76F6-46E0-9C84-5A01936721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69487" y="3164679"/>
                <a:ext cx="378924" cy="378924"/>
              </a:xfrm>
              <a:prstGeom prst="rect">
                <a:avLst/>
              </a:prstGeom>
            </p:spPr>
          </p:pic>
          <p:pic>
            <p:nvPicPr>
              <p:cNvPr id="96" name="Graphic 95" descr="Arrow Up outline">
                <a:extLst>
                  <a:ext uri="{FF2B5EF4-FFF2-40B4-BE49-F238E27FC236}">
                    <a16:creationId xmlns:a16="http://schemas.microsoft.com/office/drawing/2014/main" id="{F24DF048-3DD4-47AA-82EC-781D23590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984025">
                <a:off x="971423" y="4285442"/>
                <a:ext cx="378924" cy="378924"/>
              </a:xfrm>
              <a:prstGeom prst="rect">
                <a:avLst/>
              </a:prstGeom>
            </p:spPr>
          </p:pic>
          <p:pic>
            <p:nvPicPr>
              <p:cNvPr id="97" name="Graphic 96" descr="Arrow Up outline">
                <a:extLst>
                  <a:ext uri="{FF2B5EF4-FFF2-40B4-BE49-F238E27FC236}">
                    <a16:creationId xmlns:a16="http://schemas.microsoft.com/office/drawing/2014/main" id="{32B58F22-F429-471A-9B52-D34438CE5C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984025">
                <a:off x="318494" y="4000857"/>
                <a:ext cx="378924" cy="378924"/>
              </a:xfrm>
              <a:prstGeom prst="rect">
                <a:avLst/>
              </a:prstGeom>
            </p:spPr>
          </p:pic>
          <p:pic>
            <p:nvPicPr>
              <p:cNvPr id="100" name="Graphic 99" descr="Arrow Up outline">
                <a:extLst>
                  <a:ext uri="{FF2B5EF4-FFF2-40B4-BE49-F238E27FC236}">
                    <a16:creationId xmlns:a16="http://schemas.microsoft.com/office/drawing/2014/main" id="{01B73190-7490-4160-8FE5-F2E3613C6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984025">
                <a:off x="1530981" y="4021351"/>
                <a:ext cx="378924" cy="3789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90200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33E3F129-E997-4EC5-8710-2F41DA6C8209}"/>
              </a:ext>
            </a:extLst>
          </p:cNvPr>
          <p:cNvSpPr/>
          <p:nvPr/>
        </p:nvSpPr>
        <p:spPr>
          <a:xfrm>
            <a:off x="3920456" y="-77645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Future Roadmap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6F111F-BCE2-41AF-9E3B-585F1C51EE32}"/>
              </a:ext>
            </a:extLst>
          </p:cNvPr>
          <p:cNvSpPr txBox="1"/>
          <p:nvPr/>
        </p:nvSpPr>
        <p:spPr>
          <a:xfrm>
            <a:off x="1686038" y="1642125"/>
            <a:ext cx="85266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Montserrat Medium" panose="00000600000000000000" pitchFamily="2" charset="0"/>
              </a:rPr>
              <a:t>We need to work with the year’s data instead of just July.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Montserrat Medium" panose="00000600000000000000" pitchFamily="2" charset="0"/>
              </a:rPr>
              <a:t>We need to do cross-validation</a:t>
            </a:r>
          </a:p>
          <a:p>
            <a:endParaRPr lang="en-US" sz="2400" dirty="0">
              <a:latin typeface="Montserrat Medium" panose="00000600000000000000" pitchFamily="2" charset="0"/>
            </a:endParaRPr>
          </a:p>
          <a:p>
            <a:r>
              <a:rPr lang="en-US" sz="2400" dirty="0">
                <a:latin typeface="Montserrat Medium" panose="00000600000000000000" pitchFamily="2" charset="0"/>
              </a:rPr>
              <a:t>3. We need to explore the relationship between distance to transit and pickups</a:t>
            </a:r>
          </a:p>
          <a:p>
            <a:endParaRPr lang="en-US" sz="2400" dirty="0">
              <a:latin typeface="Montserrat Medium" panose="00000600000000000000" pitchFamily="2" charset="0"/>
            </a:endParaRPr>
          </a:p>
          <a:p>
            <a:r>
              <a:rPr lang="en-US" sz="2400" dirty="0">
                <a:latin typeface="Montserrat Medium" panose="00000600000000000000" pitchFamily="2" charset="0"/>
              </a:rPr>
              <a:t>4. We need to dig deeper into the relation between median income, employment density and pickups: does type of employment matter, white collar vs blue collar etc.</a:t>
            </a:r>
          </a:p>
          <a:p>
            <a:endParaRPr lang="en-US" sz="2400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69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929114" y="2245879"/>
            <a:ext cx="10095105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sz="1867" dirty="0">
                <a:solidFill>
                  <a:schemeClr val="tx1"/>
                </a:solidFill>
                <a:latin typeface="Montserrat Medium" panose="00000600000000000000" pitchFamily="2" charset="0"/>
                <a:ea typeface="Calibri" panose="020F0502020204030204" pitchFamily="34" charset="0"/>
              </a:rPr>
              <a:t>To examine patterns of ride-sharing usage, an unsupervised learning technique called K-prototypes will be used  to cluster several observations together according to their attributes. </a:t>
            </a:r>
          </a:p>
          <a:p>
            <a:pPr marL="0" indent="0"/>
            <a:endParaRPr lang="en-US" sz="1867" dirty="0">
              <a:solidFill>
                <a:schemeClr val="tx1"/>
              </a:solidFill>
              <a:latin typeface="Montserrat Medium" panose="00000600000000000000" pitchFamily="2" charset="0"/>
              <a:ea typeface="Calibri" panose="020F0502020204030204" pitchFamily="34" charset="0"/>
            </a:endParaRPr>
          </a:p>
          <a:p>
            <a:pPr marL="0" indent="0"/>
            <a:r>
              <a:rPr lang="en-US" sz="1867" dirty="0">
                <a:solidFill>
                  <a:schemeClr val="tx1"/>
                </a:solidFill>
                <a:latin typeface="Montserrat Medium" panose="00000600000000000000" pitchFamily="2" charset="0"/>
                <a:ea typeface="Calibri" panose="020F0502020204030204" pitchFamily="34" charset="0"/>
              </a:rPr>
              <a:t>The advantage of using K-prototypes is its ability to accept categorical variables. The K-prototypes analysis will be used to find relationships in the ride-sharing data by grouping similar mixed (numerical and categorical) observations together. </a:t>
            </a:r>
          </a:p>
          <a:p>
            <a:pPr marL="0" indent="0"/>
            <a:endParaRPr lang="en-US" sz="1867" dirty="0">
              <a:solidFill>
                <a:schemeClr val="tx1"/>
              </a:solidFill>
              <a:latin typeface="Montserrat Medium" panose="00000600000000000000" pitchFamily="2" charset="0"/>
              <a:ea typeface="Calibri" panose="020F0502020204030204" pitchFamily="34" charset="0"/>
            </a:endParaRPr>
          </a:p>
          <a:p>
            <a:pPr marL="0" indent="0"/>
            <a:r>
              <a:rPr lang="en-US" sz="1867" dirty="0">
                <a:solidFill>
                  <a:schemeClr val="tx1"/>
                </a:solidFill>
                <a:latin typeface="Montserrat Medium" panose="00000600000000000000" pitchFamily="2" charset="0"/>
                <a:ea typeface="Calibri" panose="020F0502020204030204" pitchFamily="34" charset="0"/>
              </a:rPr>
              <a:t>The merging of multiple datasets further enabled the prototypes search to identify the main ride-sharing profiles with regards to trip attribute. </a:t>
            </a:r>
          </a:p>
          <a:p>
            <a:pPr marL="0" indent="0"/>
            <a:endParaRPr lang="en-US" sz="1867" dirty="0">
              <a:latin typeface="Montserrat Medium" panose="00000600000000000000" pitchFamily="2" charset="0"/>
              <a:ea typeface="Calibri" panose="020F0502020204030204" pitchFamily="34" charset="0"/>
            </a:endParaRPr>
          </a:p>
          <a:p>
            <a:pPr marL="0" indent="0"/>
            <a:endParaRPr lang="en-US" sz="1867" dirty="0">
              <a:latin typeface="Montserrat Medium" panose="00000600000000000000" pitchFamily="2" charset="0"/>
            </a:endParaRPr>
          </a:p>
          <a:p>
            <a:pPr marL="0" indent="0"/>
            <a:endParaRPr lang="en-US" sz="1867" dirty="0">
              <a:latin typeface="Montserrat Medium" panose="00000600000000000000" pitchFamily="2" charset="0"/>
            </a:endParaRPr>
          </a:p>
          <a:p>
            <a:pPr marL="0" indent="0"/>
            <a:endParaRPr lang="en-US" sz="1867" dirty="0">
              <a:latin typeface="Montserrat Medium" panose="00000600000000000000" pitchFamily="2" charset="0"/>
            </a:endParaRPr>
          </a:p>
          <a:p>
            <a:pPr algn="l"/>
            <a:endParaRPr sz="1867" dirty="0">
              <a:latin typeface="Montserrat Medium" panose="00000600000000000000" pitchFamily="2" charset="0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304005E5-4829-4229-B44E-C3209BAF1325}"/>
              </a:ext>
            </a:extLst>
          </p:cNvPr>
          <p:cNvSpPr/>
          <p:nvPr/>
        </p:nvSpPr>
        <p:spPr>
          <a:xfrm>
            <a:off x="3920456" y="-77645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METHODOLOGY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9F3C9AB-96E6-4444-8AEE-05DA6D762C6C}"/>
              </a:ext>
            </a:extLst>
          </p:cNvPr>
          <p:cNvGrpSpPr/>
          <p:nvPr/>
        </p:nvGrpSpPr>
        <p:grpSpPr>
          <a:xfrm>
            <a:off x="329909" y="2245880"/>
            <a:ext cx="1207811" cy="1183121"/>
            <a:chOff x="981502" y="797817"/>
            <a:chExt cx="1421124" cy="14227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F7AF85-9D79-41C2-83DE-392EB34DD522}"/>
                </a:ext>
              </a:extLst>
            </p:cNvPr>
            <p:cNvGrpSpPr/>
            <p:nvPr/>
          </p:nvGrpSpPr>
          <p:grpSpPr>
            <a:xfrm>
              <a:off x="1064307" y="882384"/>
              <a:ext cx="1250870" cy="1201530"/>
              <a:chOff x="-423286" y="196445"/>
              <a:chExt cx="1250870" cy="120153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6B579AA-CFC1-4453-9C14-1C997FF24699}"/>
                  </a:ext>
                </a:extLst>
              </p:cNvPr>
              <p:cNvSpPr/>
              <p:nvPr/>
            </p:nvSpPr>
            <p:spPr>
              <a:xfrm>
                <a:off x="-396294" y="196445"/>
                <a:ext cx="1201530" cy="1201530"/>
              </a:xfrm>
              <a:prstGeom prst="ellipse">
                <a:avLst/>
              </a:prstGeom>
              <a:solidFill>
                <a:srgbClr val="00206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9F7949-CB8E-4F4F-9A07-8200C723AA13}"/>
                  </a:ext>
                </a:extLst>
              </p:cNvPr>
              <p:cNvSpPr txBox="1"/>
              <p:nvPr/>
            </p:nvSpPr>
            <p:spPr>
              <a:xfrm>
                <a:off x="-423286" y="409283"/>
                <a:ext cx="1250870" cy="703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K-</a:t>
                </a:r>
              </a:p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Prototype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962425-3EAB-46E6-BA5C-E4847488039B}"/>
                </a:ext>
              </a:extLst>
            </p:cNvPr>
            <p:cNvGrpSpPr/>
            <p:nvPr/>
          </p:nvGrpSpPr>
          <p:grpSpPr>
            <a:xfrm>
              <a:off x="981502" y="797817"/>
              <a:ext cx="1421124" cy="1422788"/>
              <a:chOff x="-2945987" y="-3118122"/>
              <a:chExt cx="13177107" cy="13192536"/>
            </a:xfrm>
            <a:solidFill>
              <a:srgbClr val="130F17"/>
            </a:solidFill>
          </p:grpSpPr>
          <p:sp>
            <p:nvSpPr>
              <p:cNvPr id="11" name="Donut 143">
                <a:extLst>
                  <a:ext uri="{FF2B5EF4-FFF2-40B4-BE49-F238E27FC236}">
                    <a16:creationId xmlns:a16="http://schemas.microsoft.com/office/drawing/2014/main" id="{755C1A1A-6115-49EE-A58D-F24331037EA2}"/>
                  </a:ext>
                </a:extLst>
              </p:cNvPr>
              <p:cNvSpPr/>
              <p:nvPr/>
            </p:nvSpPr>
            <p:spPr>
              <a:xfrm>
                <a:off x="-2765892" y="-2918048"/>
                <a:ext cx="12801630" cy="12801630"/>
              </a:xfrm>
              <a:prstGeom prst="donut">
                <a:avLst>
                  <a:gd name="adj" fmla="val 6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A72EF75-0032-4E6F-A109-3A15B4525C8B}"/>
                  </a:ext>
                </a:extLst>
              </p:cNvPr>
              <p:cNvSpPr/>
              <p:nvPr/>
            </p:nvSpPr>
            <p:spPr>
              <a:xfrm>
                <a:off x="9759076" y="3236487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FEEB0CB-5F90-470F-A70A-3B8D625619C5}"/>
                  </a:ext>
                </a:extLst>
              </p:cNvPr>
              <p:cNvSpPr/>
              <p:nvPr/>
            </p:nvSpPr>
            <p:spPr>
              <a:xfrm>
                <a:off x="3394385" y="-3118122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9AA8255-E739-4A57-A291-52AB7922E477}"/>
                  </a:ext>
                </a:extLst>
              </p:cNvPr>
              <p:cNvSpPr/>
              <p:nvPr/>
            </p:nvSpPr>
            <p:spPr>
              <a:xfrm>
                <a:off x="-2945987" y="3248554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408FEEE-8806-458C-9520-56DED763E916}"/>
                  </a:ext>
                </a:extLst>
              </p:cNvPr>
              <p:cNvSpPr/>
              <p:nvPr/>
            </p:nvSpPr>
            <p:spPr>
              <a:xfrm>
                <a:off x="3385023" y="9602370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621A818-6F49-4E7B-8D4C-20563721E97F}"/>
              </a:ext>
            </a:extLst>
          </p:cNvPr>
          <p:cNvGrpSpPr/>
          <p:nvPr/>
        </p:nvGrpSpPr>
        <p:grpSpPr>
          <a:xfrm>
            <a:off x="351541" y="4084236"/>
            <a:ext cx="1207811" cy="1183121"/>
            <a:chOff x="981502" y="797817"/>
            <a:chExt cx="1421124" cy="142278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FCBFBDF-78D2-44FE-BD58-202D674FB09B}"/>
                </a:ext>
              </a:extLst>
            </p:cNvPr>
            <p:cNvGrpSpPr/>
            <p:nvPr/>
          </p:nvGrpSpPr>
          <p:grpSpPr>
            <a:xfrm>
              <a:off x="1087283" y="882384"/>
              <a:ext cx="1233893" cy="1201530"/>
              <a:chOff x="-400310" y="196445"/>
              <a:chExt cx="1233893" cy="120153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35187F7-4887-42D7-B7D7-701519EF4087}"/>
                  </a:ext>
                </a:extLst>
              </p:cNvPr>
              <p:cNvSpPr/>
              <p:nvPr/>
            </p:nvSpPr>
            <p:spPr>
              <a:xfrm>
                <a:off x="-396294" y="196445"/>
                <a:ext cx="1201530" cy="1201530"/>
              </a:xfrm>
              <a:prstGeom prst="ellipse">
                <a:avLst/>
              </a:prstGeom>
              <a:solidFill>
                <a:srgbClr val="00206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62A7AD-7344-4F0A-AD0B-4394A0D7CCDA}"/>
                  </a:ext>
                </a:extLst>
              </p:cNvPr>
              <p:cNvSpPr txBox="1"/>
              <p:nvPr/>
            </p:nvSpPr>
            <p:spPr>
              <a:xfrm>
                <a:off x="-400310" y="575135"/>
                <a:ext cx="1233893" cy="407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BENEFIT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F87780-64A8-458B-8853-1FED105DD109}"/>
                </a:ext>
              </a:extLst>
            </p:cNvPr>
            <p:cNvGrpSpPr/>
            <p:nvPr/>
          </p:nvGrpSpPr>
          <p:grpSpPr>
            <a:xfrm>
              <a:off x="981502" y="797817"/>
              <a:ext cx="1421124" cy="1422788"/>
              <a:chOff x="-2945987" y="-3118122"/>
              <a:chExt cx="13177107" cy="13192536"/>
            </a:xfrm>
            <a:solidFill>
              <a:srgbClr val="130F17"/>
            </a:solidFill>
          </p:grpSpPr>
          <p:sp>
            <p:nvSpPr>
              <p:cNvPr id="21" name="Donut 143">
                <a:extLst>
                  <a:ext uri="{FF2B5EF4-FFF2-40B4-BE49-F238E27FC236}">
                    <a16:creationId xmlns:a16="http://schemas.microsoft.com/office/drawing/2014/main" id="{7E11F6B4-BA0F-4706-BD2E-576016E62965}"/>
                  </a:ext>
                </a:extLst>
              </p:cNvPr>
              <p:cNvSpPr/>
              <p:nvPr/>
            </p:nvSpPr>
            <p:spPr>
              <a:xfrm>
                <a:off x="-2765892" y="-2918048"/>
                <a:ext cx="12801630" cy="12801630"/>
              </a:xfrm>
              <a:prstGeom prst="donut">
                <a:avLst>
                  <a:gd name="adj" fmla="val 6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1ED327A-8FD0-4321-ADA0-36A157576EE5}"/>
                  </a:ext>
                </a:extLst>
              </p:cNvPr>
              <p:cNvSpPr/>
              <p:nvPr/>
            </p:nvSpPr>
            <p:spPr>
              <a:xfrm>
                <a:off x="9759076" y="3236487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FA027D2-CF4C-4679-92B8-689CC8245852}"/>
                  </a:ext>
                </a:extLst>
              </p:cNvPr>
              <p:cNvSpPr/>
              <p:nvPr/>
            </p:nvSpPr>
            <p:spPr>
              <a:xfrm>
                <a:off x="3394385" y="-3118122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60D228-8DEE-460C-BE2D-68E2147ABA1A}"/>
                  </a:ext>
                </a:extLst>
              </p:cNvPr>
              <p:cNvSpPr/>
              <p:nvPr/>
            </p:nvSpPr>
            <p:spPr>
              <a:xfrm>
                <a:off x="-2945987" y="3248554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205649F-D138-4B1D-8D9D-05E46BB509D2}"/>
                  </a:ext>
                </a:extLst>
              </p:cNvPr>
              <p:cNvSpPr/>
              <p:nvPr/>
            </p:nvSpPr>
            <p:spPr>
              <a:xfrm>
                <a:off x="3385023" y="9602370"/>
                <a:ext cx="472044" cy="4720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9969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C0E3ED4-DDD0-4170-832C-71F05C6BADB3}"/>
              </a:ext>
            </a:extLst>
          </p:cNvPr>
          <p:cNvSpPr/>
          <p:nvPr/>
        </p:nvSpPr>
        <p:spPr>
          <a:xfrm>
            <a:off x="3920456" y="-72052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DATA AND SOURCE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AAEDCB-3B40-4731-9D9D-544804717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13489"/>
              </p:ext>
            </p:extLst>
          </p:nvPr>
        </p:nvGraphicFramePr>
        <p:xfrm>
          <a:off x="654711" y="1513410"/>
          <a:ext cx="11350858" cy="4957032"/>
        </p:xfrm>
        <a:graphic>
          <a:graphicData uri="http://schemas.openxmlformats.org/drawingml/2006/table">
            <a:tbl>
              <a:tblPr firstRow="1" bandRow="1"/>
              <a:tblGrid>
                <a:gridCol w="2839984">
                  <a:extLst>
                    <a:ext uri="{9D8B030D-6E8A-4147-A177-3AD203B41FA5}">
                      <a16:colId xmlns:a16="http://schemas.microsoft.com/office/drawing/2014/main" val="2664137710"/>
                    </a:ext>
                  </a:extLst>
                </a:gridCol>
                <a:gridCol w="1999716">
                  <a:extLst>
                    <a:ext uri="{9D8B030D-6E8A-4147-A177-3AD203B41FA5}">
                      <a16:colId xmlns:a16="http://schemas.microsoft.com/office/drawing/2014/main" val="145834716"/>
                    </a:ext>
                  </a:extLst>
                </a:gridCol>
                <a:gridCol w="3024275">
                  <a:extLst>
                    <a:ext uri="{9D8B030D-6E8A-4147-A177-3AD203B41FA5}">
                      <a16:colId xmlns:a16="http://schemas.microsoft.com/office/drawing/2014/main" val="3248926195"/>
                    </a:ext>
                  </a:extLst>
                </a:gridCol>
                <a:gridCol w="3486883">
                  <a:extLst>
                    <a:ext uri="{9D8B030D-6E8A-4147-A177-3AD203B41FA5}">
                      <a16:colId xmlns:a16="http://schemas.microsoft.com/office/drawing/2014/main" val="191166707"/>
                    </a:ext>
                  </a:extLst>
                </a:gridCol>
              </a:tblGrid>
              <a:tr h="322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Montserrat Medium" panose="00000600000000000000" pitchFamily="2" charset="0"/>
                        </a:rPr>
                        <a:t>Category</a:t>
                      </a:r>
                      <a:endParaRPr lang="en-US" sz="1500" b="1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Montserrat Medium" panose="00000600000000000000" pitchFamily="2" charset="0"/>
                        </a:rPr>
                        <a:t>Variables</a:t>
                      </a:r>
                      <a:endParaRPr lang="en-US" sz="1500" b="1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Montserrat Medium" panose="00000600000000000000" pitchFamily="2" charset="0"/>
                        </a:rPr>
                        <a:t>Unit</a:t>
                      </a:r>
                      <a:endParaRPr lang="en-US" sz="1500" b="1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Montserrat Medium" panose="00000600000000000000" pitchFamily="2" charset="0"/>
                        </a:rPr>
                        <a:t>Data Source</a:t>
                      </a:r>
                      <a:endParaRPr lang="en-US" sz="1500" b="1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56813591"/>
                  </a:ext>
                </a:extLst>
              </a:tr>
              <a:tr h="395393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</a:rPr>
                        <a:t>Trip Characteristics</a:t>
                      </a:r>
                      <a:endParaRPr lang="en-US" sz="15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</a:rPr>
                        <a:t>Trip Count </a:t>
                      </a:r>
                      <a:endParaRPr lang="en-US" sz="15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Number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</a:rPr>
                        <a:t>Chicago Data Portal</a:t>
                      </a:r>
                      <a:endParaRPr lang="en-US" sz="15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567375180"/>
                  </a:ext>
                </a:extLst>
              </a:tr>
              <a:tr h="322855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50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Trip Distance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Miles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Montserrat Medium" panose="00000600000000000000" pitchFamily="2" charset="0"/>
                        </a:rPr>
                        <a:t>Chicago Data Portal</a:t>
                      </a:r>
                      <a:endParaRPr lang="en-US" sz="14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133155003"/>
                  </a:ext>
                </a:extLst>
              </a:tr>
              <a:tr h="395393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Trip Duration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Seconds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Montserrat Medium" panose="00000600000000000000" pitchFamily="2" charset="0"/>
                        </a:rPr>
                        <a:t>Chicago Data Portal</a:t>
                      </a:r>
                      <a:endParaRPr lang="en-US" sz="14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86318329"/>
                  </a:ext>
                </a:extLst>
              </a:tr>
              <a:tr h="503005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</a:rPr>
                        <a:t>Socio-Demographic Characteristics</a:t>
                      </a:r>
                      <a:endParaRPr lang="en-US" sz="15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Montserrat Medium" panose="00000600000000000000" pitchFamily="2" charset="0"/>
                        </a:rPr>
                        <a:t>Median Income</a:t>
                      </a:r>
                      <a:endParaRPr lang="en-US" sz="150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$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</a:rPr>
                        <a:t>American Community Survey</a:t>
                      </a:r>
                      <a:endParaRPr lang="en-US" sz="15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406426422"/>
                  </a:ext>
                </a:extLst>
              </a:tr>
              <a:tr h="191792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Median Age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Number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Montserrat Medium" panose="00000600000000000000" pitchFamily="2" charset="0"/>
                        </a:rPr>
                        <a:t>American Community Survey</a:t>
                      </a:r>
                      <a:endParaRPr lang="en-US" sz="14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50395355"/>
                  </a:ext>
                </a:extLst>
              </a:tr>
              <a:tr h="503005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</a:rPr>
                        <a:t>Built Environment</a:t>
                      </a:r>
                      <a:endParaRPr lang="en-US" sz="15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Montserrat Medium" panose="00000600000000000000" pitchFamily="2" charset="0"/>
                        </a:rPr>
                        <a:t>Population Density</a:t>
                      </a:r>
                      <a:endParaRPr lang="en-US" sz="150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People/ acres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Smart Location Database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57079243"/>
                  </a:ext>
                </a:extLst>
              </a:tr>
              <a:tr h="503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Montserrat Medium" panose="00000600000000000000" pitchFamily="2" charset="0"/>
                        </a:rPr>
                        <a:t>Employment density</a:t>
                      </a:r>
                      <a:endParaRPr lang="en-US" sz="150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Jobs/acres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Smart Location Database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186614842"/>
                  </a:ext>
                </a:extLst>
              </a:tr>
              <a:tr h="503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ontserrat Medium" panose="00000600000000000000" pitchFamily="2" charset="0"/>
                        </a:rPr>
                        <a:t>Land-use mix</a:t>
                      </a:r>
                      <a:endParaRPr lang="en-US" sz="150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-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Smart Location Database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57109766"/>
                  </a:ext>
                </a:extLst>
              </a:tr>
              <a:tr h="503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Percent of Zero Car Ownership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percentage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Smart Location Database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327634383"/>
                  </a:ext>
                </a:extLst>
              </a:tr>
              <a:tr h="503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Distance from nearest transit stops</a:t>
                      </a:r>
                      <a:endParaRPr lang="en-US" sz="1500" dirty="0">
                        <a:effectLst/>
                        <a:latin typeface="Montserrat Medium" panose="00000600000000000000" pitchFamily="2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meters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Montserrat Medium" panose="00000600000000000000" pitchFamily="2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Smart Location Database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5753438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6FCA46B-1AA7-41F1-864D-CDBE1933F9B6}"/>
              </a:ext>
            </a:extLst>
          </p:cNvPr>
          <p:cNvSpPr txBox="1"/>
          <p:nvPr/>
        </p:nvSpPr>
        <p:spPr>
          <a:xfrm>
            <a:off x="1651086" y="1051745"/>
            <a:ext cx="9490743" cy="37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067"/>
              </a:spcAft>
            </a:pPr>
            <a:r>
              <a:rPr lang="en-US" sz="1867" b="1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2" charset="0"/>
                <a:ea typeface="Calibri" panose="020F0502020204030204" pitchFamily="34" charset="0"/>
                <a:cs typeface="Vrinda" panose="020B0502040204020203" pitchFamily="34" charset="0"/>
              </a:rPr>
              <a:t>Table 1: Variables used for ride-share users’ clustering for the City of Chicago</a:t>
            </a:r>
            <a:endParaRPr lang="en-US" sz="1600" dirty="0">
              <a:solidFill>
                <a:schemeClr val="accent2">
                  <a:lumMod val="75000"/>
                </a:schemeClr>
              </a:solidFill>
              <a:latin typeface="Montserrat Medium" panose="00000600000000000000" pitchFamily="2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EC1AB-30E0-4390-8C5D-5F59570E9164}"/>
              </a:ext>
            </a:extLst>
          </p:cNvPr>
          <p:cNvSpPr txBox="1"/>
          <p:nvPr/>
        </p:nvSpPr>
        <p:spPr>
          <a:xfrm>
            <a:off x="0" y="74347"/>
            <a:ext cx="4919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ontserrat Medium" panose="00000600000000000000" pitchFamily="2" charset="0"/>
                <a:ea typeface="Calibri" panose="020F0502020204030204" pitchFamily="34" charset="0"/>
              </a:rPr>
              <a:t>Time Frame :July 01- July 31, 2020</a:t>
            </a:r>
            <a:endParaRPr lang="en-US" sz="2400" b="1" dirty="0">
              <a:latin typeface="Montserrat Medium" panose="000006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C0E3ED4-DDD0-4170-832C-71F05C6BADB3}"/>
              </a:ext>
            </a:extLst>
          </p:cNvPr>
          <p:cNvSpPr/>
          <p:nvPr/>
        </p:nvSpPr>
        <p:spPr>
          <a:xfrm>
            <a:off x="3920456" y="-72052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DATA AND SOURCE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9A1DF-DE94-424A-9EB8-4A83807D13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3"/>
          <a:stretch/>
        </p:blipFill>
        <p:spPr>
          <a:xfrm>
            <a:off x="130267" y="2777924"/>
            <a:ext cx="5226544" cy="27175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D7E1DC-DEBC-4092-909C-FA0D800F3F71}"/>
              </a:ext>
            </a:extLst>
          </p:cNvPr>
          <p:cNvSpPr txBox="1"/>
          <p:nvPr/>
        </p:nvSpPr>
        <p:spPr>
          <a:xfrm>
            <a:off x="254555" y="674703"/>
            <a:ext cx="342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PickUp</a:t>
            </a:r>
            <a:r>
              <a:rPr lang="en-US" dirty="0"/>
              <a:t> Data Count</a:t>
            </a:r>
          </a:p>
          <a:p>
            <a:endParaRPr lang="en-US" dirty="0"/>
          </a:p>
          <a:p>
            <a:r>
              <a:rPr lang="en-US" dirty="0"/>
              <a:t>Data has a large variance.</a:t>
            </a:r>
          </a:p>
          <a:p>
            <a:endParaRPr lang="en-US" dirty="0"/>
          </a:p>
          <a:p>
            <a:r>
              <a:rPr lang="en-US" dirty="0"/>
              <a:t>The two airports ORD and MDW has high pickups.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6986EA-F5A0-4261-810C-7A5CB10666B2}"/>
              </a:ext>
            </a:extLst>
          </p:cNvPr>
          <p:cNvGrpSpPr/>
          <p:nvPr/>
        </p:nvGrpSpPr>
        <p:grpSpPr>
          <a:xfrm>
            <a:off x="5550864" y="1360769"/>
            <a:ext cx="6386581" cy="3690516"/>
            <a:chOff x="5550864" y="1360769"/>
            <a:chExt cx="6386581" cy="369051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AEFE77-A6CE-48F5-B7D0-0166C7FE9753}"/>
                </a:ext>
              </a:extLst>
            </p:cNvPr>
            <p:cNvGrpSpPr/>
            <p:nvPr/>
          </p:nvGrpSpPr>
          <p:grpSpPr>
            <a:xfrm>
              <a:off x="5550864" y="1360769"/>
              <a:ext cx="6386581" cy="3690516"/>
              <a:chOff x="5560319" y="2010850"/>
              <a:chExt cx="6386581" cy="369051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B2A4CE1-AC01-496F-B6F8-9ECDB8A95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60319" y="2397554"/>
                <a:ext cx="6377126" cy="330381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ECBF89A-BFB4-486A-B28F-D93B4E485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0319" y="2010850"/>
                <a:ext cx="6386581" cy="391842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F736FD-17DA-450C-B4D4-9D569411EE29}"/>
                </a:ext>
              </a:extLst>
            </p:cNvPr>
            <p:cNvSpPr/>
            <p:nvPr/>
          </p:nvSpPr>
          <p:spPr>
            <a:xfrm>
              <a:off x="7492753" y="1926454"/>
              <a:ext cx="2281562" cy="28230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4E09886-8A3D-4716-B5DC-D2AEA78D3050}"/>
              </a:ext>
            </a:extLst>
          </p:cNvPr>
          <p:cNvSpPr/>
          <p:nvPr/>
        </p:nvSpPr>
        <p:spPr>
          <a:xfrm>
            <a:off x="5487078" y="5073706"/>
            <a:ext cx="6704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https://data.cityofchicago.org/Transportation/Transportation-Network-Providers-Trips/m6dm-c72p/data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0B2757-B936-4907-8BBB-749458B4CC9D}"/>
              </a:ext>
            </a:extLst>
          </p:cNvPr>
          <p:cNvSpPr/>
          <p:nvPr/>
        </p:nvSpPr>
        <p:spPr>
          <a:xfrm>
            <a:off x="5487078" y="5856421"/>
            <a:ext cx="6704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File Size: 801MB</a:t>
            </a:r>
          </a:p>
        </p:txBody>
      </p:sp>
    </p:spTree>
    <p:extLst>
      <p:ext uri="{BB962C8B-B14F-4D97-AF65-F5344CB8AC3E}">
        <p14:creationId xmlns:p14="http://schemas.microsoft.com/office/powerpoint/2010/main" val="1200563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C0E3ED4-DDD0-4170-832C-71F05C6BADB3}"/>
              </a:ext>
            </a:extLst>
          </p:cNvPr>
          <p:cNvSpPr/>
          <p:nvPr/>
        </p:nvSpPr>
        <p:spPr>
          <a:xfrm>
            <a:off x="3920456" y="-72052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DATA AND SOURCE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9A1DF-DE94-424A-9EB8-4A83807D1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67" y="1360769"/>
            <a:ext cx="5226544" cy="53773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D7E1DC-DEBC-4092-909C-FA0D800F3F71}"/>
              </a:ext>
            </a:extLst>
          </p:cNvPr>
          <p:cNvSpPr txBox="1"/>
          <p:nvPr/>
        </p:nvSpPr>
        <p:spPr>
          <a:xfrm>
            <a:off x="254555" y="674703"/>
            <a:ext cx="34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PickUp</a:t>
            </a:r>
            <a:r>
              <a:rPr lang="en-US" dirty="0"/>
              <a:t> Data Count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E09886-8A3D-4716-B5DC-D2AEA78D3050}"/>
              </a:ext>
            </a:extLst>
          </p:cNvPr>
          <p:cNvSpPr/>
          <p:nvPr/>
        </p:nvSpPr>
        <p:spPr>
          <a:xfrm>
            <a:off x="5487078" y="5531336"/>
            <a:ext cx="6704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https://data.cityofchicago.org/Transportation/Transportation-Network-Providers-Trips/m6dm-c72p/data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0B2757-B936-4907-8BBB-749458B4CC9D}"/>
              </a:ext>
            </a:extLst>
          </p:cNvPr>
          <p:cNvSpPr/>
          <p:nvPr/>
        </p:nvSpPr>
        <p:spPr>
          <a:xfrm>
            <a:off x="5487078" y="6333135"/>
            <a:ext cx="6704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File Size: 801MB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90190C7-4611-4264-86BC-7780C3FFD5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2370795"/>
              </p:ext>
            </p:extLst>
          </p:nvPr>
        </p:nvGraphicFramePr>
        <p:xfrm>
          <a:off x="6036911" y="1051745"/>
          <a:ext cx="5534734" cy="3732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43182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82742-B029-4EE4-AA8D-0E3013236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17452"/>
            <a:ext cx="10095600" cy="4764800"/>
          </a:xfrm>
        </p:spPr>
        <p:txBody>
          <a:bodyPr/>
          <a:lstStyle/>
          <a:p>
            <a:pPr marL="101598" indent="0">
              <a:buNone/>
            </a:pPr>
            <a:r>
              <a:rPr lang="en-US" dirty="0"/>
              <a:t>Median Income and Age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34F3664-5414-40F6-8F60-6F71C027EE3D}"/>
              </a:ext>
            </a:extLst>
          </p:cNvPr>
          <p:cNvSpPr/>
          <p:nvPr/>
        </p:nvSpPr>
        <p:spPr>
          <a:xfrm>
            <a:off x="3920456" y="-72052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DATA AND SOURCE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BEC88-C024-4B5C-AF2B-AEB508C7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325" y="1453398"/>
            <a:ext cx="4382456" cy="490295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rnd">
            <a:solidFill>
              <a:schemeClr val="accent1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D0A3B-EDA7-4EB2-9609-379755403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0" y="1341249"/>
            <a:ext cx="7363365" cy="46998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E4C1EA-3260-4071-B624-68FFC90A9A03}"/>
              </a:ext>
            </a:extLst>
          </p:cNvPr>
          <p:cNvSpPr/>
          <p:nvPr/>
        </p:nvSpPr>
        <p:spPr>
          <a:xfrm>
            <a:off x="84999" y="6156479"/>
            <a:ext cx="7247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https://data.census.gov/cedsci/table?q=income&amp;t=Age%20and%20Sex&amp;g=0500000US17031%241400000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150B4-7D6A-45F5-9972-E59DC8DE8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492" y="1341249"/>
            <a:ext cx="1222215" cy="52889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32CEC1-586C-49A1-8E86-D63D485DDEDB}"/>
              </a:ext>
            </a:extLst>
          </p:cNvPr>
          <p:cNvSpPr/>
          <p:nvPr/>
        </p:nvSpPr>
        <p:spPr>
          <a:xfrm>
            <a:off x="6845362" y="6490941"/>
            <a:ext cx="6704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File Size:3.6 MB</a:t>
            </a:r>
          </a:p>
        </p:txBody>
      </p:sp>
    </p:spTree>
    <p:extLst>
      <p:ext uri="{BB962C8B-B14F-4D97-AF65-F5344CB8AC3E}">
        <p14:creationId xmlns:p14="http://schemas.microsoft.com/office/powerpoint/2010/main" val="2306659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A1D46C4C-D3D0-4462-8E67-55FA09373D88}"/>
              </a:ext>
            </a:extLst>
          </p:cNvPr>
          <p:cNvSpPr/>
          <p:nvPr/>
        </p:nvSpPr>
        <p:spPr>
          <a:xfrm>
            <a:off x="3920456" y="-72052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>
                <a:solidFill>
                  <a:schemeClr val="bg1"/>
                </a:solidFill>
                <a:latin typeface="Montserrat Black" panose="020B0604020202020204" pitchFamily="2" charset="0"/>
              </a:rPr>
              <a:t>DATA AND SOURCE</a:t>
            </a:r>
            <a:endParaRPr lang="en-US" sz="2667" dirty="0">
              <a:solidFill>
                <a:schemeClr val="bg1"/>
              </a:solidFill>
              <a:latin typeface="Montserrat Black" panose="020B0604020202020204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1BDBFE8-0827-436C-B2EA-058E4E21D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17452"/>
            <a:ext cx="10095600" cy="4764800"/>
          </a:xfrm>
        </p:spPr>
        <p:txBody>
          <a:bodyPr/>
          <a:lstStyle/>
          <a:p>
            <a:pPr marL="101598" indent="0">
              <a:buNone/>
            </a:pPr>
            <a:r>
              <a:rPr lang="en-US"/>
              <a:t>Median Income map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4100E-400E-BA41-B24A-D58FC962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0" y="1531203"/>
            <a:ext cx="7856066" cy="4775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A300A3-20E7-1B43-9FD0-05DB059E17F0}"/>
              </a:ext>
            </a:extLst>
          </p:cNvPr>
          <p:cNvSpPr txBox="1"/>
          <p:nvPr/>
        </p:nvSpPr>
        <p:spPr>
          <a:xfrm>
            <a:off x="8291837" y="1531203"/>
            <a:ext cx="39151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Observations:</a:t>
            </a:r>
          </a:p>
          <a:p>
            <a:endParaRPr lang="en-US" b="1" dirty="0"/>
          </a:p>
          <a:p>
            <a:r>
              <a:rPr lang="en-US" dirty="0"/>
              <a:t>1. Most high median income individuals</a:t>
            </a:r>
          </a:p>
          <a:p>
            <a:r>
              <a:rPr lang="en-US" dirty="0"/>
              <a:t>reside near the town center near </a:t>
            </a:r>
          </a:p>
          <a:p>
            <a:r>
              <a:rPr lang="en-US" dirty="0"/>
              <a:t>Lake View and Wrigleyville</a:t>
            </a:r>
          </a:p>
          <a:p>
            <a:endParaRPr lang="en-US" dirty="0"/>
          </a:p>
          <a:p>
            <a:r>
              <a:rPr lang="en-US" dirty="0"/>
              <a:t>2. Pockets of high income exist in the</a:t>
            </a:r>
          </a:p>
          <a:p>
            <a:r>
              <a:rPr lang="en-US" dirty="0"/>
              <a:t>north</a:t>
            </a:r>
          </a:p>
          <a:p>
            <a:endParaRPr lang="en-US" b="1" dirty="0"/>
          </a:p>
          <a:p>
            <a:r>
              <a:rPr lang="en-US" dirty="0"/>
              <a:t>3. The airport census tract has </a:t>
            </a:r>
            <a:r>
              <a:rPr lang="en-US" dirty="0" err="1"/>
              <a:t>NaN</a:t>
            </a:r>
            <a:r>
              <a:rPr lang="en-US" dirty="0"/>
              <a:t> </a:t>
            </a:r>
          </a:p>
          <a:p>
            <a:r>
              <a:rPr lang="en-US" dirty="0"/>
              <a:t>Income, replaced by 0.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8749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A1D46C4C-D3D0-4462-8E67-55FA09373D88}"/>
              </a:ext>
            </a:extLst>
          </p:cNvPr>
          <p:cNvSpPr/>
          <p:nvPr/>
        </p:nvSpPr>
        <p:spPr>
          <a:xfrm>
            <a:off x="3920456" y="-72052"/>
            <a:ext cx="8271545" cy="1123797"/>
          </a:xfrm>
          <a:custGeom>
            <a:avLst/>
            <a:gdLst>
              <a:gd name="connsiteX0" fmla="*/ 0 w 1916430"/>
              <a:gd name="connsiteY0" fmla="*/ 0 h 525876"/>
              <a:gd name="connsiteX1" fmla="*/ 1916430 w 1916430"/>
              <a:gd name="connsiteY1" fmla="*/ 0 h 525876"/>
              <a:gd name="connsiteX2" fmla="*/ 1916430 w 1916430"/>
              <a:gd name="connsiteY2" fmla="*/ 525876 h 525876"/>
              <a:gd name="connsiteX3" fmla="*/ 0 w 1916430"/>
              <a:gd name="connsiteY3" fmla="*/ 525876 h 525876"/>
              <a:gd name="connsiteX4" fmla="*/ 0 w 1916430"/>
              <a:gd name="connsiteY4" fmla="*/ 0 h 52587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335530"/>
              <a:gd name="connsiteY0" fmla="*/ 0 h 529686"/>
              <a:gd name="connsiteX1" fmla="*/ 2335530 w 2335530"/>
              <a:gd name="connsiteY1" fmla="*/ 3810 h 529686"/>
              <a:gd name="connsiteX2" fmla="*/ 2335530 w 2335530"/>
              <a:gd name="connsiteY2" fmla="*/ 529686 h 529686"/>
              <a:gd name="connsiteX3" fmla="*/ 419100 w 2335530"/>
              <a:gd name="connsiteY3" fmla="*/ 529686 h 529686"/>
              <a:gd name="connsiteX4" fmla="*/ 0 w 2335530"/>
              <a:gd name="connsiteY4" fmla="*/ 0 h 529686"/>
              <a:gd name="connsiteX0" fmla="*/ 0 w 2423160"/>
              <a:gd name="connsiteY0" fmla="*/ 0 h 525876"/>
              <a:gd name="connsiteX1" fmla="*/ 2423160 w 2423160"/>
              <a:gd name="connsiteY1" fmla="*/ 0 h 525876"/>
              <a:gd name="connsiteX2" fmla="*/ 2423160 w 2423160"/>
              <a:gd name="connsiteY2" fmla="*/ 525876 h 525876"/>
              <a:gd name="connsiteX3" fmla="*/ 506730 w 2423160"/>
              <a:gd name="connsiteY3" fmla="*/ 525876 h 525876"/>
              <a:gd name="connsiteX4" fmla="*/ 0 w 2423160"/>
              <a:gd name="connsiteY4" fmla="*/ 0 h 5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525876">
                <a:moveTo>
                  <a:pt x="0" y="0"/>
                </a:moveTo>
                <a:lnTo>
                  <a:pt x="2423160" y="0"/>
                </a:lnTo>
                <a:lnTo>
                  <a:pt x="2423160" y="525876"/>
                </a:lnTo>
                <a:lnTo>
                  <a:pt x="506730" y="525876"/>
                </a:lnTo>
                <a:cubicBezTo>
                  <a:pt x="309880" y="524574"/>
                  <a:pt x="139700" y="176562"/>
                  <a:pt x="0" y="0"/>
                </a:cubicBezTo>
                <a:close/>
              </a:path>
            </a:pathLst>
          </a:cu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Montserrat Black" panose="020B0604020202020204" pitchFamily="2" charset="0"/>
              </a:rPr>
              <a:t>DATA AND SOURCE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1BDBFE8-0827-436C-B2EA-058E4E21D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2005" y="1879311"/>
            <a:ext cx="10095600" cy="4764800"/>
          </a:xfrm>
        </p:spPr>
        <p:txBody>
          <a:bodyPr/>
          <a:lstStyle/>
          <a:p>
            <a:pPr marL="101598" indent="0">
              <a:buNone/>
            </a:pPr>
            <a:r>
              <a:rPr lang="en-US" dirty="0"/>
              <a:t>Population Density</a:t>
            </a:r>
          </a:p>
          <a:p>
            <a:pPr marL="101598" indent="0">
              <a:buNone/>
            </a:pPr>
            <a:r>
              <a:rPr lang="en-US" dirty="0"/>
              <a:t>Employment Density</a:t>
            </a:r>
          </a:p>
          <a:p>
            <a:pPr marL="101598" indent="0">
              <a:buNone/>
            </a:pPr>
            <a:r>
              <a:rPr lang="en-US" dirty="0"/>
              <a:t>Percent of Zero Car Ownership</a:t>
            </a:r>
          </a:p>
          <a:p>
            <a:pPr marL="101598" indent="0">
              <a:buNone/>
            </a:pPr>
            <a:r>
              <a:rPr lang="en-US" dirty="0"/>
              <a:t>Land use Diversity</a:t>
            </a:r>
          </a:p>
          <a:p>
            <a:pPr marL="101598" indent="0">
              <a:buNone/>
            </a:pPr>
            <a:r>
              <a:rPr lang="en-US" dirty="0"/>
              <a:t>Distance from Transit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E078EB-FF9D-4D2E-A320-10520E02B55B}"/>
              </a:ext>
            </a:extLst>
          </p:cNvPr>
          <p:cNvGrpSpPr/>
          <p:nvPr/>
        </p:nvGrpSpPr>
        <p:grpSpPr>
          <a:xfrm>
            <a:off x="171953" y="1341249"/>
            <a:ext cx="5829033" cy="4923008"/>
            <a:chOff x="62144" y="1051746"/>
            <a:chExt cx="5829033" cy="492300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26952F-9426-4CE2-AAB0-4C3F24D7F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44" y="1051746"/>
              <a:ext cx="5829033" cy="49230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4A4D7FA-620F-429A-8D6A-981A92AEEC68}"/>
                </a:ext>
              </a:extLst>
            </p:cNvPr>
            <p:cNvSpPr txBox="1"/>
            <p:nvPr/>
          </p:nvSpPr>
          <p:spPr>
            <a:xfrm>
              <a:off x="3986073" y="3429000"/>
              <a:ext cx="1692676" cy="7190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039A682-7771-4766-B4C2-087CE7DA3EA6}"/>
              </a:ext>
            </a:extLst>
          </p:cNvPr>
          <p:cNvSpPr/>
          <p:nvPr/>
        </p:nvSpPr>
        <p:spPr>
          <a:xfrm>
            <a:off x="171954" y="6129577"/>
            <a:ext cx="5829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https://www.epa.gov/smartgrowth/smart-location-mapping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4411FA-83DB-45F7-9DF8-850074E15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2" y="2813044"/>
            <a:ext cx="5445613" cy="22771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753207-7356-44CD-ADF5-EBB3670E1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016" y="5090145"/>
            <a:ext cx="5936055" cy="7225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D7DCAB-F858-4F63-923E-8DDAB0EA9227}"/>
              </a:ext>
            </a:extLst>
          </p:cNvPr>
          <p:cNvSpPr/>
          <p:nvPr/>
        </p:nvSpPr>
        <p:spPr>
          <a:xfrm>
            <a:off x="6845362" y="6262778"/>
            <a:ext cx="6704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File Size:681 MB</a:t>
            </a:r>
          </a:p>
        </p:txBody>
      </p:sp>
    </p:spTree>
    <p:extLst>
      <p:ext uri="{BB962C8B-B14F-4D97-AF65-F5344CB8AC3E}">
        <p14:creationId xmlns:p14="http://schemas.microsoft.com/office/powerpoint/2010/main" val="62908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1396</Words>
  <Application>Microsoft Macintosh PowerPoint</Application>
  <PresentationFormat>Widescreen</PresentationFormat>
  <Paragraphs>231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Calibri Light</vt:lpstr>
      <vt:lpstr>Lucida Grande</vt:lpstr>
      <vt:lpstr>Montserrat Black</vt:lpstr>
      <vt:lpstr>Montserrat ExtraBold</vt:lpstr>
      <vt:lpstr>Montserrat Medium</vt:lpstr>
      <vt:lpstr>Montserrat SemiBold</vt:lpstr>
      <vt:lpstr>Roboto Slab</vt:lpstr>
      <vt:lpstr>Times New Roman</vt:lpstr>
      <vt:lpstr>Office Theme</vt:lpstr>
      <vt:lpstr>Exploring Rideshare Usage Pattern using K- prototype segmentation analysis for the City of Chicago in the era of pandemic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Rideshare Usage Pattern using K- protype segmentation analysis for the City of Chicago in the era of pandemic</dc:title>
  <dc:creator>Arna Nishita Nithila</dc:creator>
  <cp:lastModifiedBy>Shakil Ahmed Rafi</cp:lastModifiedBy>
  <cp:revision>16</cp:revision>
  <dcterms:created xsi:type="dcterms:W3CDTF">2022-03-26T22:28:20Z</dcterms:created>
  <dcterms:modified xsi:type="dcterms:W3CDTF">2022-03-29T01:30:52Z</dcterms:modified>
</cp:coreProperties>
</file>